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ppt/tags/tag49.xml" ContentType="application/vnd.openxmlformats-officedocument.presentationml.tags+xml"/>
  <Override PartName="/ppt/notesSlides/notesSlide45.xml" ContentType="application/vnd.openxmlformats-officedocument.presentationml.notesSlide+xml"/>
  <Override PartName="/ppt/tags/tag50.xml" ContentType="application/vnd.openxmlformats-officedocument.presentationml.tags+xml"/>
  <Override PartName="/ppt/notesSlides/notesSlide4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handoutMasterIdLst>
    <p:handoutMasterId r:id="rId93"/>
  </p:handoutMasterIdLst>
  <p:sldIdLst>
    <p:sldId id="6896" r:id="rId2"/>
    <p:sldId id="8758" r:id="rId3"/>
    <p:sldId id="8759" r:id="rId4"/>
    <p:sldId id="8760" r:id="rId5"/>
    <p:sldId id="8761" r:id="rId6"/>
    <p:sldId id="8762" r:id="rId7"/>
    <p:sldId id="8763" r:id="rId8"/>
    <p:sldId id="8764" r:id="rId9"/>
    <p:sldId id="8765" r:id="rId10"/>
    <p:sldId id="8766" r:id="rId11"/>
    <p:sldId id="8767" r:id="rId12"/>
    <p:sldId id="8768" r:id="rId13"/>
    <p:sldId id="8769" r:id="rId14"/>
    <p:sldId id="8770" r:id="rId15"/>
    <p:sldId id="8771" r:id="rId16"/>
    <p:sldId id="8772" r:id="rId17"/>
    <p:sldId id="8773" r:id="rId18"/>
    <p:sldId id="8774" r:id="rId19"/>
    <p:sldId id="8775" r:id="rId20"/>
    <p:sldId id="8776" r:id="rId21"/>
    <p:sldId id="8777" r:id="rId22"/>
    <p:sldId id="8778" r:id="rId23"/>
    <p:sldId id="8779" r:id="rId24"/>
    <p:sldId id="8780" r:id="rId25"/>
    <p:sldId id="8781" r:id="rId26"/>
    <p:sldId id="8782" r:id="rId27"/>
    <p:sldId id="8783" r:id="rId28"/>
    <p:sldId id="8784" r:id="rId29"/>
    <p:sldId id="8785" r:id="rId30"/>
    <p:sldId id="8786" r:id="rId31"/>
    <p:sldId id="8787" r:id="rId32"/>
    <p:sldId id="8788" r:id="rId33"/>
    <p:sldId id="8789" r:id="rId34"/>
    <p:sldId id="8790" r:id="rId35"/>
    <p:sldId id="8791" r:id="rId36"/>
    <p:sldId id="8792" r:id="rId37"/>
    <p:sldId id="8793" r:id="rId38"/>
    <p:sldId id="8794" r:id="rId39"/>
    <p:sldId id="8795" r:id="rId40"/>
    <p:sldId id="8796" r:id="rId41"/>
    <p:sldId id="8843" r:id="rId42"/>
    <p:sldId id="8797" r:id="rId43"/>
    <p:sldId id="8798" r:id="rId44"/>
    <p:sldId id="8799" r:id="rId45"/>
    <p:sldId id="8800" r:id="rId46"/>
    <p:sldId id="8801" r:id="rId47"/>
    <p:sldId id="8802" r:id="rId48"/>
    <p:sldId id="8803" r:id="rId49"/>
    <p:sldId id="8804" r:id="rId50"/>
    <p:sldId id="8891" r:id="rId51"/>
    <p:sldId id="8892" r:id="rId52"/>
    <p:sldId id="8893" r:id="rId53"/>
    <p:sldId id="8894" r:id="rId54"/>
    <p:sldId id="8895" r:id="rId55"/>
    <p:sldId id="8896" r:id="rId56"/>
    <p:sldId id="8897" r:id="rId57"/>
    <p:sldId id="8898" r:id="rId58"/>
    <p:sldId id="8899" r:id="rId59"/>
    <p:sldId id="8900" r:id="rId60"/>
    <p:sldId id="8901" r:id="rId61"/>
    <p:sldId id="8902" r:id="rId62"/>
    <p:sldId id="8903" r:id="rId63"/>
    <p:sldId id="8904" r:id="rId64"/>
    <p:sldId id="8906" r:id="rId65"/>
    <p:sldId id="8907" r:id="rId66"/>
    <p:sldId id="8908" r:id="rId67"/>
    <p:sldId id="8909" r:id="rId68"/>
    <p:sldId id="8910" r:id="rId69"/>
    <p:sldId id="8911" r:id="rId70"/>
    <p:sldId id="8912" r:id="rId71"/>
    <p:sldId id="8913" r:id="rId72"/>
    <p:sldId id="8914" r:id="rId73"/>
    <p:sldId id="8825" r:id="rId74"/>
    <p:sldId id="8826" r:id="rId75"/>
    <p:sldId id="8827" r:id="rId76"/>
    <p:sldId id="8828" r:id="rId77"/>
    <p:sldId id="8829" r:id="rId78"/>
    <p:sldId id="8830" r:id="rId79"/>
    <p:sldId id="8831" r:id="rId80"/>
    <p:sldId id="8832" r:id="rId81"/>
    <p:sldId id="8833" r:id="rId82"/>
    <p:sldId id="8834" r:id="rId83"/>
    <p:sldId id="8835" r:id="rId84"/>
    <p:sldId id="8836" r:id="rId85"/>
    <p:sldId id="8837" r:id="rId86"/>
    <p:sldId id="8838" r:id="rId87"/>
    <p:sldId id="8839" r:id="rId88"/>
    <p:sldId id="8840" r:id="rId89"/>
    <p:sldId id="8841" r:id="rId90"/>
    <p:sldId id="8842" r:id="rId9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4677"/>
  </p:normalViewPr>
  <p:slideViewPr>
    <p:cSldViewPr snapToGrid="0" snapToObjects="1">
      <p:cViewPr varScale="1">
        <p:scale>
          <a:sx n="53" d="100"/>
          <a:sy n="53" d="100"/>
        </p:scale>
        <p:origin x="542"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5" Type="http://schemas.openxmlformats.org/officeDocument/2006/relationships/image" Target="../media/image51.wmf"/><Relationship Id="rId4"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lstStyle/>
          <a:p>
            <a:pPr lvl="0" eaLnBrk="1" hangingPunct="1"/>
            <a:fld id="{9A0DB2DC-4C9A-4742-B13C-FB6460FD3503}" type="slidenum">
              <a:rPr lang="en-US" altLang="zh-CN" dirty="0">
                <a:latin typeface="Calibri" panose="020F0502020204030204" charset="0"/>
                <a:ea typeface="宋体" panose="02010600030101010101" pitchFamily="2" charset="-122"/>
              </a:rPr>
              <a:t>‹#›</a:t>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t>9/13/2020</a:t>
            </a:fld>
            <a:endParaRPr kumimoji="0" lang="en-US"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dirty="0">
                <a:effectLst>
                  <a:outerShdw blurRad="38100" dist="38100" dir="2700000">
                    <a:srgbClr val="FFFFFF"/>
                  </a:outerShdw>
                </a:effectLst>
              </a:rPr>
              <a:t>‹#›</a:t>
            </a:fld>
            <a:endParaRPr lang="en-US" altLang="zh-CN" dirty="0">
              <a:effectLst>
                <a:outerShdw blurRad="38100" dist="38100" dir="2700000">
                  <a:srgbClr val="FFFFFF"/>
                </a:outerShdw>
              </a:effectLst>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圆角矩形 3"/>
          <p:cNvSpPr/>
          <p:nvPr userDrawn="1"/>
        </p:nvSpPr>
        <p:spPr>
          <a:xfrm>
            <a:off x="9590405" y="383347"/>
            <a:ext cx="2292350" cy="453142"/>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slideLayout" Target="../slideLayouts/slideLayout2.xml"/><Relationship Id="rId7" Type="http://schemas.openxmlformats.org/officeDocument/2006/relationships/oleObject" Target="../embeddings/oleObject3.bin"/><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image" Target="../media/image20.wmf"/><Relationship Id="rId5" Type="http://schemas.openxmlformats.org/officeDocument/2006/relationships/oleObject" Target="../embeddings/oleObject2.bin"/><Relationship Id="rId10" Type="http://schemas.openxmlformats.org/officeDocument/2006/relationships/image" Target="../media/image22.wmf"/><Relationship Id="rId4" Type="http://schemas.openxmlformats.org/officeDocument/2006/relationships/notesSlide" Target="../notesSlides/notesSlide7.xml"/><Relationship Id="rId9"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2.xml"/><Relationship Id="rId7" Type="http://schemas.openxmlformats.org/officeDocument/2006/relationships/image" Target="../media/image23.wmf"/><Relationship Id="rId12" Type="http://schemas.openxmlformats.org/officeDocument/2006/relationships/oleObject" Target="../embeddings/oleObject8.bin"/><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25.wmf"/><Relationship Id="rId5" Type="http://schemas.openxmlformats.org/officeDocument/2006/relationships/image" Target="../media/image16.png"/><Relationship Id="rId10" Type="http://schemas.openxmlformats.org/officeDocument/2006/relationships/oleObject" Target="../embeddings/oleObject7.bin"/><Relationship Id="rId4" Type="http://schemas.openxmlformats.org/officeDocument/2006/relationships/notesSlide" Target="../notesSlides/notesSlide8.xml"/><Relationship Id="rId9" Type="http://schemas.openxmlformats.org/officeDocument/2006/relationships/image" Target="../media/image24.wmf"/></Relationships>
</file>

<file path=ppt/slides/_rels/slide14.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slideLayout" Target="../slideLayouts/slideLayout2.xml"/><Relationship Id="rId7" Type="http://schemas.openxmlformats.org/officeDocument/2006/relationships/oleObject" Target="../embeddings/oleObject9.bin"/><Relationship Id="rId2" Type="http://schemas.openxmlformats.org/officeDocument/2006/relationships/tags" Target="../tags/tag10.xml"/><Relationship Id="rId1" Type="http://schemas.openxmlformats.org/officeDocument/2006/relationships/vmlDrawing" Target="../drawings/vmlDrawing4.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14.xml"/><Relationship Id="rId7" Type="http://schemas.openxmlformats.org/officeDocument/2006/relationships/image" Target="../media/image32.wmf"/><Relationship Id="rId2" Type="http://schemas.openxmlformats.org/officeDocument/2006/relationships/tags" Target="../tags/tag13.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33.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16.bin"/><Relationship Id="rId3" Type="http://schemas.openxmlformats.org/officeDocument/2006/relationships/slideLayout" Target="../slideLayouts/slideLayout2.xml"/><Relationship Id="rId7" Type="http://schemas.openxmlformats.org/officeDocument/2006/relationships/oleObject" Target="../embeddings/oleObject13.bin"/><Relationship Id="rId12" Type="http://schemas.openxmlformats.org/officeDocument/2006/relationships/image" Target="../media/image44.wmf"/><Relationship Id="rId2" Type="http://schemas.openxmlformats.org/officeDocument/2006/relationships/tags" Target="../tags/tag24.xml"/><Relationship Id="rId1" Type="http://schemas.openxmlformats.org/officeDocument/2006/relationships/vmlDrawing" Target="../drawings/vmlDrawing6.vml"/><Relationship Id="rId6" Type="http://schemas.openxmlformats.org/officeDocument/2006/relationships/image" Target="../media/image41.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image" Target="../media/image46.png"/><Relationship Id="rId10" Type="http://schemas.openxmlformats.org/officeDocument/2006/relationships/image" Target="../media/image43.wmf"/><Relationship Id="rId4" Type="http://schemas.openxmlformats.org/officeDocument/2006/relationships/notesSlide" Target="../notesSlides/notesSlide20.xml"/><Relationship Id="rId9" Type="http://schemas.openxmlformats.org/officeDocument/2006/relationships/oleObject" Target="../embeddings/oleObject14.bin"/><Relationship Id="rId14" Type="http://schemas.openxmlformats.org/officeDocument/2006/relationships/image" Target="../media/image45.wmf"/></Relationships>
</file>

<file path=ppt/slides/_rels/slide3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oleObject" Target="../embeddings/oleObject20.bin"/><Relationship Id="rId3" Type="http://schemas.openxmlformats.org/officeDocument/2006/relationships/slideLayout" Target="../slideLayouts/slideLayout2.xml"/><Relationship Id="rId7" Type="http://schemas.openxmlformats.org/officeDocument/2006/relationships/image" Target="../media/image47.wmf"/><Relationship Id="rId12" Type="http://schemas.openxmlformats.org/officeDocument/2006/relationships/image" Target="../media/image49.wmf"/><Relationship Id="rId2" Type="http://schemas.openxmlformats.org/officeDocument/2006/relationships/tags" Target="../tags/tag25.xml"/><Relationship Id="rId16" Type="http://schemas.openxmlformats.org/officeDocument/2006/relationships/image" Target="../media/image51.wmf"/><Relationship Id="rId1" Type="http://schemas.openxmlformats.org/officeDocument/2006/relationships/vmlDrawing" Target="../drawings/vmlDrawing7.vml"/><Relationship Id="rId6" Type="http://schemas.openxmlformats.org/officeDocument/2006/relationships/oleObject" Target="../embeddings/oleObject17.bin"/><Relationship Id="rId11" Type="http://schemas.openxmlformats.org/officeDocument/2006/relationships/oleObject" Target="../embeddings/oleObject19.bin"/><Relationship Id="rId5" Type="http://schemas.openxmlformats.org/officeDocument/2006/relationships/image" Target="../media/image40.png"/><Relationship Id="rId15" Type="http://schemas.openxmlformats.org/officeDocument/2006/relationships/oleObject" Target="../embeddings/oleObject21.bin"/><Relationship Id="rId10" Type="http://schemas.openxmlformats.org/officeDocument/2006/relationships/image" Target="../media/image48.wmf"/><Relationship Id="rId4" Type="http://schemas.openxmlformats.org/officeDocument/2006/relationships/notesSlide" Target="../notesSlides/notesSlide21.xml"/><Relationship Id="rId9" Type="http://schemas.openxmlformats.org/officeDocument/2006/relationships/oleObject" Target="../embeddings/oleObject18.bin"/><Relationship Id="rId14" Type="http://schemas.openxmlformats.org/officeDocument/2006/relationships/image" Target="../media/image50.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slideLayout" Target="../slideLayouts/slideLayout2.xml"/><Relationship Id="rId7" Type="http://schemas.openxmlformats.org/officeDocument/2006/relationships/image" Target="../media/image58.wmf"/><Relationship Id="rId2" Type="http://schemas.openxmlformats.org/officeDocument/2006/relationships/tags" Target="../tags/tag28.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image" Target="../media/image60.png"/><Relationship Id="rId4" Type="http://schemas.openxmlformats.org/officeDocument/2006/relationships/notesSlide" Target="../notesSlides/notesSlide24.xml"/><Relationship Id="rId9" Type="http://schemas.openxmlformats.org/officeDocument/2006/relationships/image" Target="../media/image59.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image" Target="../media/image61.wmf"/><Relationship Id="rId5" Type="http://schemas.openxmlformats.org/officeDocument/2006/relationships/oleObject" Target="../embeddings/oleObject24.bin"/><Relationship Id="rId4" Type="http://schemas.openxmlformats.org/officeDocument/2006/relationships/notesSlide" Target="../notesSlides/notesSlide25.xml"/><Relationship Id="rId9" Type="http://schemas.openxmlformats.org/officeDocument/2006/relationships/image" Target="../media/image62.wmf"/></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69.wmf"/><Relationship Id="rId3" Type="http://schemas.openxmlformats.org/officeDocument/2006/relationships/slideLayout" Target="../slideLayouts/slideLayout2.xml"/><Relationship Id="rId7" Type="http://schemas.openxmlformats.org/officeDocument/2006/relationships/image" Target="../media/image72.png"/><Relationship Id="rId12" Type="http://schemas.openxmlformats.org/officeDocument/2006/relationships/oleObject" Target="../embeddings/oleObject29.bin"/><Relationship Id="rId17" Type="http://schemas.openxmlformats.org/officeDocument/2006/relationships/image" Target="../media/image71.wmf"/><Relationship Id="rId2" Type="http://schemas.openxmlformats.org/officeDocument/2006/relationships/tags" Target="../tags/tag30.xml"/><Relationship Id="rId16" Type="http://schemas.openxmlformats.org/officeDocument/2006/relationships/oleObject" Target="../embeddings/oleObject31.bin"/><Relationship Id="rId1" Type="http://schemas.openxmlformats.org/officeDocument/2006/relationships/vmlDrawing" Target="../drawings/vmlDrawing10.vml"/><Relationship Id="rId6" Type="http://schemas.openxmlformats.org/officeDocument/2006/relationships/image" Target="../media/image66.wmf"/><Relationship Id="rId11" Type="http://schemas.openxmlformats.org/officeDocument/2006/relationships/image" Target="../media/image68.wmf"/><Relationship Id="rId5" Type="http://schemas.openxmlformats.org/officeDocument/2006/relationships/oleObject" Target="../embeddings/oleObject26.bin"/><Relationship Id="rId15" Type="http://schemas.openxmlformats.org/officeDocument/2006/relationships/image" Target="../media/image70.wmf"/><Relationship Id="rId10" Type="http://schemas.openxmlformats.org/officeDocument/2006/relationships/oleObject" Target="../embeddings/oleObject28.bin"/><Relationship Id="rId4" Type="http://schemas.openxmlformats.org/officeDocument/2006/relationships/notesSlide" Target="../notesSlides/notesSlide26.xml"/><Relationship Id="rId9" Type="http://schemas.openxmlformats.org/officeDocument/2006/relationships/image" Target="../media/image67.wmf"/><Relationship Id="rId14" Type="http://schemas.openxmlformats.org/officeDocument/2006/relationships/oleObject" Target="../embeddings/oleObject30.bin"/></Relationships>
</file>

<file path=ppt/slides/_rels/slide41.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36.bin"/><Relationship Id="rId3" Type="http://schemas.openxmlformats.org/officeDocument/2006/relationships/slideLayout" Target="../slideLayouts/slideLayout2.xml"/><Relationship Id="rId7" Type="http://schemas.openxmlformats.org/officeDocument/2006/relationships/oleObject" Target="../embeddings/oleObject33.bin"/><Relationship Id="rId12" Type="http://schemas.openxmlformats.org/officeDocument/2006/relationships/image" Target="../media/image69.wmf"/><Relationship Id="rId17" Type="http://schemas.openxmlformats.org/officeDocument/2006/relationships/image" Target="../media/image73.png"/><Relationship Id="rId2" Type="http://schemas.openxmlformats.org/officeDocument/2006/relationships/tags" Target="../tags/tag31.xml"/><Relationship Id="rId16" Type="http://schemas.openxmlformats.org/officeDocument/2006/relationships/image" Target="../media/image71.wmf"/><Relationship Id="rId1" Type="http://schemas.openxmlformats.org/officeDocument/2006/relationships/vmlDrawing" Target="../drawings/vmlDrawing11.vml"/><Relationship Id="rId6" Type="http://schemas.openxmlformats.org/officeDocument/2006/relationships/image" Target="../media/image66.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68.wmf"/><Relationship Id="rId4" Type="http://schemas.openxmlformats.org/officeDocument/2006/relationships/notesSlide" Target="../notesSlides/notesSlide27.xml"/><Relationship Id="rId9" Type="http://schemas.openxmlformats.org/officeDocument/2006/relationships/oleObject" Target="../embeddings/oleObject34.bin"/><Relationship Id="rId14" Type="http://schemas.openxmlformats.org/officeDocument/2006/relationships/image" Target="../media/image70.w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2.xml"/><Relationship Id="rId7" Type="http://schemas.openxmlformats.org/officeDocument/2006/relationships/image" Target="../media/image75.wmf"/><Relationship Id="rId2" Type="http://schemas.openxmlformats.org/officeDocument/2006/relationships/tags" Target="../tags/tag33.xml"/><Relationship Id="rId1" Type="http://schemas.openxmlformats.org/officeDocument/2006/relationships/vmlDrawing" Target="../drawings/vmlDrawing12.vml"/><Relationship Id="rId6" Type="http://schemas.openxmlformats.org/officeDocument/2006/relationships/oleObject" Target="../embeddings/oleObject38.bin"/><Relationship Id="rId5" Type="http://schemas.openxmlformats.org/officeDocument/2006/relationships/image" Target="../media/image77.png"/><Relationship Id="rId10" Type="http://schemas.openxmlformats.org/officeDocument/2006/relationships/image" Target="../media/image76.wmf"/><Relationship Id="rId4" Type="http://schemas.openxmlformats.org/officeDocument/2006/relationships/notesSlide" Target="../notesSlides/notesSlide29.xml"/><Relationship Id="rId9" Type="http://schemas.openxmlformats.org/officeDocument/2006/relationships/oleObject" Target="../embeddings/oleObject3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slideLayout" Target="../slideLayouts/slideLayout2.xml"/><Relationship Id="rId7" Type="http://schemas.openxmlformats.org/officeDocument/2006/relationships/image" Target="../media/image80.wmf"/><Relationship Id="rId12" Type="http://schemas.openxmlformats.org/officeDocument/2006/relationships/image" Target="../media/image82.wmf"/><Relationship Id="rId2" Type="http://schemas.openxmlformats.org/officeDocument/2006/relationships/tags" Target="../tags/tag35.xml"/><Relationship Id="rId1" Type="http://schemas.openxmlformats.org/officeDocument/2006/relationships/vmlDrawing" Target="../drawings/vmlDrawing13.vml"/><Relationship Id="rId6" Type="http://schemas.openxmlformats.org/officeDocument/2006/relationships/oleObject" Target="../embeddings/oleObject40.bin"/><Relationship Id="rId11" Type="http://schemas.openxmlformats.org/officeDocument/2006/relationships/oleObject" Target="../embeddings/oleObject42.bin"/><Relationship Id="rId5" Type="http://schemas.openxmlformats.org/officeDocument/2006/relationships/image" Target="../media/image83.png"/><Relationship Id="rId10" Type="http://schemas.openxmlformats.org/officeDocument/2006/relationships/image" Target="../media/image84.png"/><Relationship Id="rId4" Type="http://schemas.openxmlformats.org/officeDocument/2006/relationships/notesSlide" Target="../notesSlides/notesSlide31.xml"/><Relationship Id="rId9" Type="http://schemas.openxmlformats.org/officeDocument/2006/relationships/image" Target="../media/image81.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6.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slideLayout" Target="../slideLayouts/slideLayout2.xml"/><Relationship Id="rId7" Type="http://schemas.openxmlformats.org/officeDocument/2006/relationships/oleObject" Target="../embeddings/oleObject44.bin"/><Relationship Id="rId2" Type="http://schemas.openxmlformats.org/officeDocument/2006/relationships/tags" Target="../tags/tag47.xml"/><Relationship Id="rId1" Type="http://schemas.openxmlformats.org/officeDocument/2006/relationships/vmlDrawing" Target="../drawings/vmlDrawing14.vml"/><Relationship Id="rId6" Type="http://schemas.openxmlformats.org/officeDocument/2006/relationships/image" Target="../media/image93.wmf"/><Relationship Id="rId5" Type="http://schemas.openxmlformats.org/officeDocument/2006/relationships/oleObject" Target="../embeddings/oleObject43.bin"/><Relationship Id="rId4"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vmlDrawing" Target="../drawings/vmlDrawing15.vml"/><Relationship Id="rId6" Type="http://schemas.openxmlformats.org/officeDocument/2006/relationships/image" Target="../media/image95.wmf"/><Relationship Id="rId5" Type="http://schemas.openxmlformats.org/officeDocument/2006/relationships/oleObject" Target="../embeddings/oleObject45.bin"/><Relationship Id="rId4"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96.wmf"/></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114.png"/></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707390" y="1122045"/>
            <a:ext cx="3718560" cy="2387600"/>
          </a:xfrm>
          <a:prstGeom prst="rect">
            <a:avLst/>
          </a:prstGeom>
        </p:spPr>
        <p:txBody>
          <a:bodyPr>
            <a:normAutofit fontScale="90000"/>
          </a:bodyPr>
          <a:lstStyle/>
          <a:p>
            <a:pPr algn="l">
              <a:defRPr sz="4100">
                <a:solidFill>
                  <a:srgbClr val="C00000"/>
                </a:solidFill>
              </a:defRPr>
            </a:pPr>
            <a:r>
              <a:rPr lang="en-US" altLang="zh-CN">
                <a:ea typeface="宋体" panose="02010600030101010101" pitchFamily="2" charset="-122"/>
                <a:sym typeface="+mn-ea"/>
              </a:rPr>
              <a:t>CTR</a:t>
            </a:r>
            <a:r>
              <a:rPr lang="zh-CN" altLang="en-US">
                <a:ea typeface="宋体" panose="02010600030101010101" pitchFamily="2" charset="-122"/>
                <a:sym typeface="+mn-ea"/>
              </a:rPr>
              <a:t>预估算法</a:t>
            </a:r>
            <a:r>
              <a:rPr lang="zh-CN" altLang="zh-CN">
                <a:ea typeface="宋体" panose="02010600030101010101" pitchFamily="2" charset="-122"/>
                <a:sym typeface="+mn-ea"/>
              </a:rPr>
              <a:t>与基于流行度的推荐</a:t>
            </a:r>
            <a:br>
              <a:rPr lang="zh-CN">
                <a:ea typeface="宋体" panose="02010600030101010101" pitchFamily="2" charset="-122"/>
                <a:sym typeface="+mn-ea"/>
              </a:rPr>
            </a:br>
            <a:r>
              <a:rPr dirty="0">
                <a:sym typeface="+mn-ea"/>
              </a:rPr>
              <a:t>Lesson-0</a:t>
            </a:r>
            <a:r>
              <a:rPr lang="en-US" altLang="zh-CN" dirty="0">
                <a:sym typeface="+mn-ea"/>
              </a:rPr>
              <a:t>5</a:t>
            </a:r>
            <a:endParaRPr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a:t>
            </a:r>
            <a:r>
              <a:rPr lang="zh-CN" altLang="en-US" sz="1600" dirty="0">
                <a:sym typeface="+mn-ea"/>
              </a:rPr>
              <a:t>后厂理工学院</a:t>
            </a:r>
            <a:r>
              <a:rPr lang="en-US" altLang="zh-CN" sz="1600" dirty="0">
                <a:sym typeface="+mn-ea"/>
              </a:rPr>
              <a:t>AI</a:t>
            </a:r>
            <a:r>
              <a:rPr lang="zh-CN" altLang="en-US" sz="1600" dirty="0">
                <a:sym typeface="+mn-ea"/>
              </a:rPr>
              <a:t>课程</a:t>
            </a:r>
            <a:r>
              <a:rPr sz="1600" dirty="0" err="1">
                <a:sym typeface="+mn-ea"/>
              </a:rPr>
              <a:t>组</a:t>
            </a:r>
            <a:r>
              <a:rPr sz="1600" dirty="0"/>
              <a:t> </a:t>
            </a:r>
          </a:p>
          <a:p>
            <a:pPr algn="l">
              <a:defRPr sz="1800"/>
            </a:pPr>
            <a:r>
              <a:rPr dirty="0"/>
              <a:t>20</a:t>
            </a:r>
            <a:r>
              <a:rPr lang="en-US" dirty="0"/>
              <a:t>20</a:t>
            </a:r>
            <a:r>
              <a:rPr dirty="0"/>
              <a:t>.</a:t>
            </a:r>
            <a:r>
              <a:rPr lang="en-US" dirty="0"/>
              <a:t>9</a:t>
            </a:r>
            <a:endParaRPr dirty="0"/>
          </a:p>
        </p:txBody>
      </p:sp>
      <p:pic>
        <p:nvPicPr>
          <p:cNvPr id="123" name="Picture 6" descr="Picture 6"/>
          <p:cNvPicPr>
            <a:picLocks noChangeAspect="1"/>
          </p:cNvPicPr>
          <p:nvPr/>
        </p:nvPicPr>
        <p:blipFill>
          <a:blip r:embed="rId2"/>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3"/>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4"/>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5"/>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6"/>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7"/>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69620" y="1249045"/>
            <a:ext cx="101752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Gradient Boosting Decision Tree</a:t>
            </a:r>
          </a:p>
          <a:p>
            <a:pPr algn="just">
              <a:lnSpc>
                <a:spcPct val="150000"/>
              </a:lnSpc>
              <a:spcAft>
                <a:spcPts val="0"/>
              </a:spcAft>
            </a:pPr>
            <a:r>
              <a:rPr 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GBDT</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是将所有树的结果累加起来，最为最终的结果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每一棵树学的是之前所有树</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结果</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和的残差</a:t>
            </a:r>
          </a:p>
          <a:p>
            <a:pPr marL="0" indent="0" algn="just">
              <a:lnSpc>
                <a:spcPct val="150000"/>
              </a:lnSpc>
              <a:spcAft>
                <a:spcPts val="0"/>
              </a:spcAft>
              <a:buFont typeface="Arial" panose="020B0604020202020204" pitchFamily="34" charset="0"/>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e.g A</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的真实年龄是</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24</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岁，第一棵树预测出来</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18</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岁，残差为</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6</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第二棵树将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的年龄设置为</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6</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，继续学习，第二棵树预测出来是</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5</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，残差为</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1 =&gt; </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第三棵树将残差</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1</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作为预测目标</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1"/>
    </p:custData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239520"/>
            <a:ext cx="10175240" cy="46380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假设有</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B</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D</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年龄分别是</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14</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16</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24</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26</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。A、B分别是高一和高三学生，C,D分别是刚工作的和工作两年的公司员工</a:t>
            </a:r>
          </a:p>
          <a:p>
            <a:pPr marL="342900" indent="-342900" algn="just">
              <a:lnSpc>
                <a:spcPct val="150000"/>
              </a:lnSpc>
              <a:spcAft>
                <a:spcPts val="0"/>
              </a:spcAft>
              <a:buFont typeface="Arial" panose="020B0604020202020204" pitchFamily="34" charset="0"/>
              <a:buChar char="•"/>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11" name="图片 10" descr="Untitled Diagram"/>
          <p:cNvPicPr>
            <a:picLocks noChangeAspect="1"/>
          </p:cNvPicPr>
          <p:nvPr/>
        </p:nvPicPr>
        <p:blipFill>
          <a:blip r:embed="rId4"/>
          <a:stretch>
            <a:fillRect/>
          </a:stretch>
        </p:blipFill>
        <p:spPr>
          <a:xfrm>
            <a:off x="798830" y="2386330"/>
            <a:ext cx="4486275" cy="2581275"/>
          </a:xfrm>
          <a:prstGeom prst="rect">
            <a:avLst/>
          </a:prstGeom>
        </p:spPr>
      </p:pic>
      <p:pic>
        <p:nvPicPr>
          <p:cNvPr id="12" name="图片 11" descr="GBDT-2"/>
          <p:cNvPicPr>
            <a:picLocks noChangeAspect="1"/>
          </p:cNvPicPr>
          <p:nvPr/>
        </p:nvPicPr>
        <p:blipFill>
          <a:blip r:embed="rId5"/>
          <a:stretch>
            <a:fillRect/>
          </a:stretch>
        </p:blipFill>
        <p:spPr>
          <a:xfrm>
            <a:off x="5706745" y="2603500"/>
            <a:ext cx="2705100" cy="1438275"/>
          </a:xfrm>
          <a:prstGeom prst="rect">
            <a:avLst/>
          </a:prstGeom>
        </p:spPr>
      </p:pic>
      <p:pic>
        <p:nvPicPr>
          <p:cNvPr id="13" name="图片 12" descr="GBDT-3"/>
          <p:cNvPicPr>
            <a:picLocks noChangeAspect="1"/>
          </p:cNvPicPr>
          <p:nvPr/>
        </p:nvPicPr>
        <p:blipFill>
          <a:blip r:embed="rId6"/>
          <a:stretch>
            <a:fillRect/>
          </a:stretch>
        </p:blipFill>
        <p:spPr>
          <a:xfrm>
            <a:off x="8922385" y="2603500"/>
            <a:ext cx="2705100" cy="1438275"/>
          </a:xfrm>
          <a:prstGeom prst="rect">
            <a:avLst/>
          </a:prstGeom>
        </p:spPr>
      </p:pic>
      <p:sp>
        <p:nvSpPr>
          <p:cNvPr id="14" name="Content Placeholder 2"/>
          <p:cNvSpPr txBox="1">
            <a:spLocks noGrp="1"/>
          </p:cNvSpPr>
          <p:nvPr/>
        </p:nvSpPr>
        <p:spPr>
          <a:xfrm>
            <a:off x="2327910" y="5271135"/>
            <a:ext cx="2132965" cy="6375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传统决策树</a:t>
            </a:r>
          </a:p>
          <a:p>
            <a:pPr marL="0" indent="0" algn="just">
              <a:lnSpc>
                <a:spcPct val="150000"/>
              </a:lnSpc>
              <a:spcAft>
                <a:spcPts val="0"/>
              </a:spcAft>
              <a:buFont typeface="Arial" panose="020B0604020202020204" pitchFamily="34" charset="0"/>
              <a:buNone/>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
        <p:nvSpPr>
          <p:cNvPr id="15" name="Content Placeholder 2"/>
          <p:cNvSpPr txBox="1">
            <a:spLocks noGrp="1"/>
          </p:cNvSpPr>
          <p:nvPr/>
        </p:nvSpPr>
        <p:spPr>
          <a:xfrm>
            <a:off x="7636510" y="5240020"/>
            <a:ext cx="3155315" cy="6375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rPr>
              <a:t>基于残差的</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rPr>
              <a:t>Boosting DT</a:t>
            </a:r>
            <a:endPar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
        <p:nvSpPr>
          <p:cNvPr id="16" name="Content Placeholder 2"/>
          <p:cNvSpPr txBox="1">
            <a:spLocks noGrp="1"/>
          </p:cNvSpPr>
          <p:nvPr/>
        </p:nvSpPr>
        <p:spPr>
          <a:xfrm>
            <a:off x="5662295" y="4217670"/>
            <a:ext cx="3438525" cy="6375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400" kern="100" dirty="0">
                <a:latin typeface="PingFang SC" panose="020B0400000000000000" pitchFamily="34" charset="-122"/>
                <a:ea typeface="PingFang SC" panose="020B0400000000000000" pitchFamily="34" charset="-122"/>
                <a:cs typeface="Times New Roman" panose="02020603050405020304" pitchFamily="18" charset="0"/>
              </a:rPr>
              <a:t>残差：</a:t>
            </a: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A=-1</a:t>
            </a: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B=1   </a:t>
            </a: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rPr>
              <a:t>残差：</a:t>
            </a: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C=-1</a:t>
            </a:r>
            <a:r>
              <a:rPr lang="zh-CN" altLang="zh-CN" sz="14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D=1</a:t>
            </a:r>
          </a:p>
        </p:txBody>
      </p:sp>
      <p:sp>
        <p:nvSpPr>
          <p:cNvPr id="19" name="Content Placeholder 2"/>
          <p:cNvSpPr txBox="1">
            <a:spLocks noGrp="1"/>
          </p:cNvSpPr>
          <p:nvPr/>
        </p:nvSpPr>
        <p:spPr>
          <a:xfrm>
            <a:off x="8929370" y="4198620"/>
            <a:ext cx="4051935" cy="6375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400" kern="100" dirty="0">
                <a:latin typeface="PingFang SC" panose="020B0400000000000000" pitchFamily="34" charset="-122"/>
                <a:ea typeface="PingFang SC" panose="020B0400000000000000" pitchFamily="34" charset="-122"/>
                <a:cs typeface="Times New Roman" panose="02020603050405020304" pitchFamily="18" charset="0"/>
              </a:rPr>
              <a:t>残差：</a:t>
            </a: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A=0</a:t>
            </a: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C=0   </a:t>
            </a: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rPr>
              <a:t>残差：</a:t>
            </a: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B=0</a:t>
            </a:r>
            <a:r>
              <a:rPr lang="zh-CN" altLang="zh-CN" sz="14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D=0</a:t>
            </a:r>
          </a:p>
        </p:txBody>
      </p:sp>
      <p:sp>
        <p:nvSpPr>
          <p:cNvPr id="20" name="文本框 19"/>
          <p:cNvSpPr txBox="1"/>
          <p:nvPr/>
        </p:nvSpPr>
        <p:spPr>
          <a:xfrm>
            <a:off x="7244715" y="5858510"/>
            <a:ext cx="403415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A的预测值 + A的残差 = A的实际值</a:t>
            </a:r>
          </a:p>
        </p:txBody>
      </p:sp>
    </p:spTree>
    <p:custDataLst>
      <p:tags r:id="rId1"/>
    </p:custData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239520"/>
            <a:ext cx="10175240" cy="46380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Gradient Boosting Decision Tree</a:t>
            </a: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论文 Greedy function Approximation – A Gradient Boosting Machine</a:t>
            </a:r>
          </a:p>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https://projecteuclid.org/download/pdf_1/euclid.aos/1013203451</a:t>
            </a:r>
          </a:p>
          <a:p>
            <a:pPr marL="342900" indent="-342900" algn="just">
              <a:lnSpc>
                <a:spcPct val="150000"/>
              </a:lnSpc>
              <a:spcAft>
                <a:spcPts val="0"/>
              </a:spcAft>
              <a:buFont typeface="Arial" panose="020B0604020202020204" pitchFamily="34" charset="0"/>
              <a:buChar char="•"/>
            </a:pPr>
            <a:r>
              <a:rPr lang="zh-CN" altLang="en-US" sz="1800">
                <a:sym typeface="Calibri" panose="020F0502020204030204"/>
              </a:rPr>
              <a:t>算法在每一轮迭代中，先计算出当前模型在所有样本上的负梯度，然后以该值为目标训练一个新的弱分类器进行拟合并计算出该弱分类器的权重，最终实现对模型的更新</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第</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t</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次迭代后的函数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第</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t-1</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次迭代后的函数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第</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t</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次迭代函数的增量</a:t>
            </a:r>
          </a:p>
          <a:p>
            <a:pPr marL="0" indent="0" algn="just">
              <a:lnSpc>
                <a:spcPct val="150000"/>
              </a:lnSpc>
              <a:spcAft>
                <a:spcPts val="0"/>
              </a:spcAft>
              <a:buFont typeface="Arial" panose="020B0604020202020204" pitchFamily="34" charset="0"/>
              <a:buNone/>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拟合负梯度，最终结果为每次迭代增量的累加，</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f</a:t>
            </a:r>
            <a:r>
              <a:rPr lang="en-US" altLang="zh-CN" sz="900" kern="100" dirty="0">
                <a:latin typeface="PingFang SC" panose="020B0400000000000000" pitchFamily="34" charset="-122"/>
                <a:ea typeface="PingFang SC" panose="020B0400000000000000" pitchFamily="34" charset="-122"/>
                <a:cs typeface="Times New Roman" panose="02020603050405020304" pitchFamily="18" charset="0"/>
                <a:sym typeface="+mn-ea"/>
              </a:rPr>
              <a:t>0</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(x)</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为初始值</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graphicFrame>
        <p:nvGraphicFramePr>
          <p:cNvPr id="4" name="对象 -2147482616"/>
          <p:cNvGraphicFramePr>
            <a:graphicFrameLocks noChangeAspect="1"/>
          </p:cNvGraphicFramePr>
          <p:nvPr/>
        </p:nvGraphicFramePr>
        <p:xfrm>
          <a:off x="1475105" y="4309746"/>
          <a:ext cx="2692400" cy="438150"/>
        </p:xfrm>
        <a:graphic>
          <a:graphicData uri="http://schemas.openxmlformats.org/presentationml/2006/ole">
            <mc:AlternateContent xmlns:mc="http://schemas.openxmlformats.org/markup-compatibility/2006">
              <mc:Choice xmlns:v="urn:schemas-microsoft-com:vml" Requires="v">
                <p:oleObj spid="_x0000_s2066" r:id="rId5" imgW="1422400" imgH="228600" progId="Equation.KSEE3">
                  <p:embed/>
                </p:oleObj>
              </mc:Choice>
              <mc:Fallback>
                <p:oleObj r:id="rId5" imgW="1422400" imgH="228600" progId="Equation.KSEE3">
                  <p:embed/>
                  <p:pic>
                    <p:nvPicPr>
                      <p:cNvPr id="0" name="图片 3075"/>
                      <p:cNvPicPr/>
                      <p:nvPr/>
                    </p:nvPicPr>
                    <p:blipFill>
                      <a:blip r:embed="rId6"/>
                      <a:stretch>
                        <a:fillRect/>
                      </a:stretch>
                    </p:blipFill>
                    <p:spPr>
                      <a:xfrm>
                        <a:off x="1475105" y="4309746"/>
                        <a:ext cx="2692400" cy="43815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1435735" y="4747895"/>
          <a:ext cx="3886200" cy="894715"/>
        </p:xfrm>
        <a:graphic>
          <a:graphicData uri="http://schemas.openxmlformats.org/presentationml/2006/ole">
            <mc:AlternateContent xmlns:mc="http://schemas.openxmlformats.org/markup-compatibility/2006">
              <mc:Choice xmlns:v="urn:schemas-microsoft-com:vml" Requires="v">
                <p:oleObj spid="_x0000_s2067" r:id="rId7" imgW="2234565" imgH="508000" progId="Equation.KSEE3">
                  <p:embed/>
                </p:oleObj>
              </mc:Choice>
              <mc:Fallback>
                <p:oleObj r:id="rId7" imgW="2234565" imgH="508000" progId="Equation.KSEE3">
                  <p:embed/>
                  <p:pic>
                    <p:nvPicPr>
                      <p:cNvPr id="0" name="图片 3075"/>
                      <p:cNvPicPr/>
                      <p:nvPr/>
                    </p:nvPicPr>
                    <p:blipFill>
                      <a:blip r:embed="rId8"/>
                      <a:stretch>
                        <a:fillRect/>
                      </a:stretch>
                    </p:blipFill>
                    <p:spPr>
                      <a:xfrm>
                        <a:off x="1435735" y="4747895"/>
                        <a:ext cx="3886200" cy="894715"/>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465580" y="5769611"/>
          <a:ext cx="1875790" cy="828040"/>
        </p:xfrm>
        <a:graphic>
          <a:graphicData uri="http://schemas.openxmlformats.org/presentationml/2006/ole">
            <mc:AlternateContent xmlns:mc="http://schemas.openxmlformats.org/markup-compatibility/2006">
              <mc:Choice xmlns:v="urn:schemas-microsoft-com:vml" Requires="v">
                <p:oleObj spid="_x0000_s2068" r:id="rId9" imgW="990600" imgH="431800" progId="Equation.KSEE3">
                  <p:embed/>
                </p:oleObj>
              </mc:Choice>
              <mc:Fallback>
                <p:oleObj r:id="rId9" imgW="990600" imgH="431800" progId="Equation.KSEE3">
                  <p:embed/>
                  <p:pic>
                    <p:nvPicPr>
                      <p:cNvPr id="0" name="图片 3075"/>
                      <p:cNvPicPr/>
                      <p:nvPr/>
                    </p:nvPicPr>
                    <p:blipFill>
                      <a:blip r:embed="rId10"/>
                      <a:stretch>
                        <a:fillRect/>
                      </a:stretch>
                    </p:blipFill>
                    <p:spPr>
                      <a:xfrm>
                        <a:off x="1465580" y="5769611"/>
                        <a:ext cx="1875790" cy="82804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p>
        </p:txBody>
      </p:sp>
      <p:sp>
        <p:nvSpPr>
          <p:cNvPr id="5" name="Content Placeholder 2"/>
          <p:cNvSpPr txBox="1">
            <a:spLocks noGrp="1"/>
          </p:cNvSpPr>
          <p:nvPr/>
        </p:nvSpPr>
        <p:spPr>
          <a:xfrm>
            <a:off x="474980" y="1442720"/>
            <a:ext cx="6428740" cy="49428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使用</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GBDT</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进行新特征构造：</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当GBDT训练好做预测的时候，输出的并不是最终的二分类概率值，而是要把模型中的每棵树计算得到的预测概率值所属的叶子结点位置记为1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构造新的训练数据</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右图有2棵决策树，一共有5个叶子节点</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如果一个实例，选择了第一棵决策树的第2个叶子节点。同时，选择第2棵子树的第1个叶子节点。那么前3个叶子节点中，第2位设置为1，后2个叶子节点中，第1位设置为1。</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concatenate</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所有特征向量，得到</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[0,1,0,1,0]</a:t>
            </a: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GBDT是一堆树的组合，假设有k棵树(T1,T2...Tk)</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，每棵树的节点数分别为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GBDT</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会输出一个         维的向量</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5"/>
          <a:stretch>
            <a:fillRect/>
          </a:stretch>
        </p:blipFill>
        <p:spPr>
          <a:xfrm>
            <a:off x="6903720" y="1502410"/>
            <a:ext cx="5094605" cy="3990975"/>
          </a:xfrm>
          <a:prstGeom prst="rect">
            <a:avLst/>
          </a:prstGeom>
        </p:spPr>
      </p:pic>
      <p:graphicFrame>
        <p:nvGraphicFramePr>
          <p:cNvPr id="4" name="对象 -2147482616"/>
          <p:cNvGraphicFramePr>
            <a:graphicFrameLocks noChangeAspect="1"/>
          </p:cNvGraphicFramePr>
          <p:nvPr/>
        </p:nvGraphicFramePr>
        <p:xfrm>
          <a:off x="2122065" y="6128386"/>
          <a:ext cx="360680" cy="438150"/>
        </p:xfrm>
        <a:graphic>
          <a:graphicData uri="http://schemas.openxmlformats.org/presentationml/2006/ole">
            <mc:AlternateContent xmlns:mc="http://schemas.openxmlformats.org/markup-compatibility/2006">
              <mc:Choice xmlns:v="urn:schemas-microsoft-com:vml" Requires="v">
                <p:oleObj spid="_x0000_s3095" r:id="rId6" imgW="190500" imgH="228600" progId="Equation.KSEE3">
                  <p:embed/>
                </p:oleObj>
              </mc:Choice>
              <mc:Fallback>
                <p:oleObj r:id="rId6" imgW="190500" imgH="228600" progId="Equation.KSEE3">
                  <p:embed/>
                  <p:pic>
                    <p:nvPicPr>
                      <p:cNvPr id="0" name="图片 3075"/>
                      <p:cNvPicPr/>
                      <p:nvPr/>
                    </p:nvPicPr>
                    <p:blipFill>
                      <a:blip r:embed="rId7"/>
                      <a:stretch>
                        <a:fillRect/>
                      </a:stretch>
                    </p:blipFill>
                    <p:spPr>
                      <a:xfrm>
                        <a:off x="2122065" y="6128386"/>
                        <a:ext cx="360680" cy="43815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4531150" y="6031230"/>
          <a:ext cx="568325" cy="631825"/>
        </p:xfrm>
        <a:graphic>
          <a:graphicData uri="http://schemas.openxmlformats.org/presentationml/2006/ole">
            <mc:AlternateContent xmlns:mc="http://schemas.openxmlformats.org/markup-compatibility/2006">
              <mc:Choice xmlns:v="urn:schemas-microsoft-com:vml" Requires="v">
                <p:oleObj spid="_x0000_s3096" r:id="rId8" imgW="393700" imgH="431800" progId="Equation.KSEE3">
                  <p:embed/>
                </p:oleObj>
              </mc:Choice>
              <mc:Fallback>
                <p:oleObj r:id="rId8" imgW="393700" imgH="431800" progId="Equation.KSEE3">
                  <p:embed/>
                  <p:pic>
                    <p:nvPicPr>
                      <p:cNvPr id="0" name="图片 3075"/>
                      <p:cNvPicPr/>
                      <p:nvPr/>
                    </p:nvPicPr>
                    <p:blipFill>
                      <a:blip r:embed="rId9"/>
                      <a:stretch>
                        <a:fillRect/>
                      </a:stretch>
                    </p:blipFill>
                    <p:spPr>
                      <a:xfrm>
                        <a:off x="4531150" y="6031230"/>
                        <a:ext cx="568325" cy="631825"/>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5866117" y="6170295"/>
          <a:ext cx="495300" cy="353695"/>
        </p:xfrm>
        <a:graphic>
          <a:graphicData uri="http://schemas.openxmlformats.org/presentationml/2006/ole">
            <mc:AlternateContent xmlns:mc="http://schemas.openxmlformats.org/markup-compatibility/2006">
              <mc:Choice xmlns:v="urn:schemas-microsoft-com:vml" Requires="v">
                <p:oleObj spid="_x0000_s3097" r:id="rId10" imgW="342900" imgH="241300" progId="Equation.KSEE3">
                  <p:embed/>
                </p:oleObj>
              </mc:Choice>
              <mc:Fallback>
                <p:oleObj r:id="rId10" imgW="342900" imgH="241300" progId="Equation.KSEE3">
                  <p:embed/>
                  <p:pic>
                    <p:nvPicPr>
                      <p:cNvPr id="0" name="图片 3075"/>
                      <p:cNvPicPr/>
                      <p:nvPr/>
                    </p:nvPicPr>
                    <p:blipFill>
                      <a:blip r:embed="rId11"/>
                      <a:stretch>
                        <a:fillRect/>
                      </a:stretch>
                    </p:blipFill>
                    <p:spPr>
                      <a:xfrm>
                        <a:off x="5866117" y="6170295"/>
                        <a:ext cx="495300" cy="353695"/>
                      </a:xfrm>
                      <a:prstGeom prst="rect">
                        <a:avLst/>
                      </a:prstGeom>
                      <a:noFill/>
                      <a:ln w="38100">
                        <a:noFill/>
                        <a:miter/>
                      </a:ln>
                    </p:spPr>
                  </p:pic>
                </p:oleObj>
              </mc:Fallback>
            </mc:AlternateContent>
          </a:graphicData>
        </a:graphic>
      </p:graphicFrame>
      <p:graphicFrame>
        <p:nvGraphicFramePr>
          <p:cNvPr id="10" name="对象 -2147482616"/>
          <p:cNvGraphicFramePr>
            <a:graphicFrameLocks noChangeAspect="1"/>
          </p:cNvGraphicFramePr>
          <p:nvPr/>
        </p:nvGraphicFramePr>
        <p:xfrm>
          <a:off x="7516178" y="5774690"/>
          <a:ext cx="495300" cy="353695"/>
        </p:xfrm>
        <a:graphic>
          <a:graphicData uri="http://schemas.openxmlformats.org/presentationml/2006/ole">
            <mc:AlternateContent xmlns:mc="http://schemas.openxmlformats.org/markup-compatibility/2006">
              <mc:Choice xmlns:v="urn:schemas-microsoft-com:vml" Requires="v">
                <p:oleObj spid="_x0000_s3098" r:id="rId12" imgW="342900" imgH="241300" progId="Equation.KSEE3">
                  <p:embed/>
                </p:oleObj>
              </mc:Choice>
              <mc:Fallback>
                <p:oleObj r:id="rId12" imgW="342900" imgH="241300" progId="Equation.KSEE3">
                  <p:embed/>
                  <p:pic>
                    <p:nvPicPr>
                      <p:cNvPr id="0" name="图片 3075"/>
                      <p:cNvPicPr/>
                      <p:nvPr/>
                    </p:nvPicPr>
                    <p:blipFill>
                      <a:blip r:embed="rId11"/>
                      <a:stretch>
                        <a:fillRect/>
                      </a:stretch>
                    </p:blipFill>
                    <p:spPr>
                      <a:xfrm>
                        <a:off x="7516178" y="5774690"/>
                        <a:ext cx="495300" cy="353695"/>
                      </a:xfrm>
                      <a:prstGeom prst="rect">
                        <a:avLst/>
                      </a:prstGeom>
                      <a:noFill/>
                      <a:ln w="38100">
                        <a:noFill/>
                        <a:miter/>
                      </a:ln>
                    </p:spPr>
                  </p:pic>
                </p:oleObj>
              </mc:Fallback>
            </mc:AlternateContent>
          </a:graphicData>
        </a:graphic>
      </p:graphicFrame>
      <p:sp>
        <p:nvSpPr>
          <p:cNvPr id="15" name="Content Placeholder 2"/>
          <p:cNvSpPr txBox="1">
            <a:spLocks noGrp="1"/>
          </p:cNvSpPr>
          <p:nvPr/>
        </p:nvSpPr>
        <p:spPr>
          <a:xfrm>
            <a:off x="8011795" y="5661660"/>
            <a:ext cx="3155315" cy="6375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向量由</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0</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1</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构成，输出给</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LR</a:t>
            </a:r>
          </a:p>
        </p:txBody>
      </p:sp>
    </p:spTree>
    <p:custDataLst>
      <p:tags r:id="rId2"/>
    </p:custData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p>
        </p:txBody>
      </p:sp>
      <p:sp>
        <p:nvSpPr>
          <p:cNvPr id="5" name="Content Placeholder 2"/>
          <p:cNvSpPr txBox="1">
            <a:spLocks noGrp="1"/>
          </p:cNvSpPr>
          <p:nvPr/>
        </p:nvSpPr>
        <p:spPr>
          <a:xfrm>
            <a:off x="474980" y="1442720"/>
            <a:ext cx="5994400" cy="49428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GBDT+LR</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使用</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GBDT+LR，相比单纯的LR和GBDT，</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在</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Loss</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上减少了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3%</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，提升作用明显</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前500棵决策树，会让NE下降，而后1000棵决策树对NE下降不明显，不超过0.1%（</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GBDT</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决策树规模超过</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500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时，效果不明显）</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实验中，boosting tree数量从1到2000，叶节点个数被限制为最大12个（即每棵树不超过12个叶子节点）</a:t>
            </a: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NE</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，Normalized Cross-Entropy</a:t>
            </a:r>
          </a:p>
          <a:p>
            <a:pPr marL="0" indent="0" algn="just">
              <a:lnSpc>
                <a:spcPct val="150000"/>
              </a:lnSpc>
              <a:spcAft>
                <a:spcPts val="0"/>
              </a:spcAft>
              <a:buNone/>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3" name="图片 2"/>
          <p:cNvPicPr>
            <a:picLocks noChangeAspect="1"/>
          </p:cNvPicPr>
          <p:nvPr/>
        </p:nvPicPr>
        <p:blipFill>
          <a:blip r:embed="rId5"/>
          <a:stretch>
            <a:fillRect/>
          </a:stretch>
        </p:blipFill>
        <p:spPr>
          <a:xfrm>
            <a:off x="6469380" y="1471295"/>
            <a:ext cx="5486400" cy="2047875"/>
          </a:xfrm>
          <a:prstGeom prst="rect">
            <a:avLst/>
          </a:prstGeom>
        </p:spPr>
      </p:pic>
      <p:pic>
        <p:nvPicPr>
          <p:cNvPr id="4" name="图片 3"/>
          <p:cNvPicPr>
            <a:picLocks noChangeAspect="1"/>
          </p:cNvPicPr>
          <p:nvPr/>
        </p:nvPicPr>
        <p:blipFill>
          <a:blip r:embed="rId6"/>
          <a:stretch>
            <a:fillRect/>
          </a:stretch>
        </p:blipFill>
        <p:spPr>
          <a:xfrm>
            <a:off x="6571615" y="3699510"/>
            <a:ext cx="5135245" cy="2934335"/>
          </a:xfrm>
          <a:prstGeom prst="rect">
            <a:avLst/>
          </a:prstGeom>
        </p:spPr>
      </p:pic>
      <p:graphicFrame>
        <p:nvGraphicFramePr>
          <p:cNvPr id="2" name="对象 -2147482616"/>
          <p:cNvGraphicFramePr>
            <a:graphicFrameLocks noChangeAspect="1"/>
          </p:cNvGraphicFramePr>
          <p:nvPr/>
        </p:nvGraphicFramePr>
        <p:xfrm>
          <a:off x="766445" y="5763260"/>
          <a:ext cx="2853055" cy="668655"/>
        </p:xfrm>
        <a:graphic>
          <a:graphicData uri="http://schemas.openxmlformats.org/presentationml/2006/ole">
            <mc:AlternateContent xmlns:mc="http://schemas.openxmlformats.org/markup-compatibility/2006">
              <mc:Choice xmlns:v="urn:schemas-microsoft-com:vml" Requires="v">
                <p:oleObj spid="_x0000_s4100" r:id="rId7" imgW="1866900" imgH="431800" progId="Equation.KSEE3">
                  <p:embed/>
                </p:oleObj>
              </mc:Choice>
              <mc:Fallback>
                <p:oleObj r:id="rId7" imgW="1866900" imgH="431800" progId="Equation.KSEE3">
                  <p:embed/>
                  <p:pic>
                    <p:nvPicPr>
                      <p:cNvPr id="0" name="图片 3075"/>
                      <p:cNvPicPr/>
                      <p:nvPr/>
                    </p:nvPicPr>
                    <p:blipFill>
                      <a:blip r:embed="rId8"/>
                      <a:stretch>
                        <a:fillRect/>
                      </a:stretch>
                    </p:blipFill>
                    <p:spPr>
                      <a:xfrm>
                        <a:off x="766445" y="5763260"/>
                        <a:ext cx="2853055" cy="66865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p>
        </p:txBody>
      </p:sp>
      <p:sp>
        <p:nvSpPr>
          <p:cNvPr id="5" name="Content Placeholder 2"/>
          <p:cNvSpPr txBox="1">
            <a:spLocks noGrp="1"/>
          </p:cNvSpPr>
          <p:nvPr/>
        </p:nvSpPr>
        <p:spPr>
          <a:xfrm>
            <a:off x="474980" y="1442720"/>
            <a:ext cx="5994400" cy="49428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GBDT+LR</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所有特征的重要度总和是1</a:t>
            </a: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TOP10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个特征，贡献了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50%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的重要程度，而后面</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300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个</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特征，贡献了1%的重要度。</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大量弱特征的累积也很重要，不能都去掉。如果去掉部分不重要的特征，对模型的影响比较小</a:t>
            </a:r>
          </a:p>
        </p:txBody>
      </p:sp>
      <p:pic>
        <p:nvPicPr>
          <p:cNvPr id="2" name="图片 1"/>
          <p:cNvPicPr>
            <a:picLocks noChangeAspect="1"/>
          </p:cNvPicPr>
          <p:nvPr/>
        </p:nvPicPr>
        <p:blipFill>
          <a:blip r:embed="rId4"/>
          <a:stretch>
            <a:fillRect/>
          </a:stretch>
        </p:blipFill>
        <p:spPr>
          <a:xfrm>
            <a:off x="7042785" y="1304925"/>
            <a:ext cx="4575175" cy="2764155"/>
          </a:xfrm>
          <a:prstGeom prst="rect">
            <a:avLst/>
          </a:prstGeom>
        </p:spPr>
      </p:pic>
      <p:pic>
        <p:nvPicPr>
          <p:cNvPr id="6" name="图片 5"/>
          <p:cNvPicPr>
            <a:picLocks noChangeAspect="1"/>
          </p:cNvPicPr>
          <p:nvPr/>
        </p:nvPicPr>
        <p:blipFill>
          <a:blip r:embed="rId5"/>
          <a:stretch>
            <a:fillRect/>
          </a:stretch>
        </p:blipFill>
        <p:spPr>
          <a:xfrm>
            <a:off x="7011670" y="3904615"/>
            <a:ext cx="4606290" cy="2924175"/>
          </a:xfrm>
          <a:prstGeom prst="rect">
            <a:avLst/>
          </a:prstGeom>
        </p:spPr>
      </p:pic>
    </p:spTree>
    <p:custDataLst>
      <p:tags r:id="rId1"/>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p>
        </p:txBody>
      </p:sp>
      <p:sp>
        <p:nvSpPr>
          <p:cNvPr id="5" name="Content Placeholder 2"/>
          <p:cNvSpPr txBox="1">
            <a:spLocks noGrp="1"/>
          </p:cNvSpPr>
          <p:nvPr/>
        </p:nvSpPr>
        <p:spPr>
          <a:xfrm>
            <a:off x="474980" y="1442720"/>
            <a:ext cx="5690235" cy="49428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评价指标：</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NE</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Normalized Cross-Entropy</a:t>
            </a:r>
          </a:p>
          <a:p>
            <a:pPr algn="just">
              <a:lnSpc>
                <a:spcPct val="150000"/>
              </a:lnSpc>
              <a:spcAft>
                <a:spcPts val="0"/>
              </a:spcAft>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NE = </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每次展现时预测得到的log loss的平均值，除以对整个数据集的平均log loss值</a:t>
            </a:r>
          </a:p>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p代表训练数据的平均经验CTR，即background CTR，</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NE</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对</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background CTR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不敏感，NE数值越小预测效果越好</a:t>
            </a:r>
          </a:p>
          <a:p>
            <a:pPr algn="just">
              <a:lnSpc>
                <a:spcPct val="150000"/>
              </a:lnSpc>
              <a:spcAft>
                <a:spcPts val="0"/>
              </a:spcAft>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4"/>
          <a:stretch>
            <a:fillRect/>
          </a:stretch>
        </p:blipFill>
        <p:spPr>
          <a:xfrm>
            <a:off x="1044575" y="2503170"/>
            <a:ext cx="4381500" cy="714375"/>
          </a:xfrm>
          <a:prstGeom prst="rect">
            <a:avLst/>
          </a:prstGeom>
        </p:spPr>
      </p:pic>
      <p:sp>
        <p:nvSpPr>
          <p:cNvPr id="6" name="Content Placeholder 2"/>
          <p:cNvSpPr txBox="1">
            <a:spLocks noGrp="1"/>
          </p:cNvSpPr>
          <p:nvPr/>
        </p:nvSpPr>
        <p:spPr>
          <a:xfrm>
            <a:off x="6344285" y="1560195"/>
            <a:ext cx="5728970" cy="49428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评价指标：</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Calibration</a:t>
            </a:r>
          </a:p>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预估CTR除以真实CTR，即预测的点击数与真实点击数的比值。数值越接近1，预测效果越好。</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AUC</a:t>
            </a:r>
          </a:p>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衡量排序质量的良好指标，但是无法进行校准，也就是如果我们希望得到预估准确的比值，而不是最优的排序结果，那么需要使用</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NE</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或者</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Calibration</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e.g </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模型预估值都是实际值的两倍，对于</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NE</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来说会提升，此时乘以</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0.5</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进行校准。但是对于</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AUC</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来说会保持不变</a:t>
            </a:r>
          </a:p>
        </p:txBody>
      </p:sp>
    </p:spTree>
    <p:custDataLst>
      <p:tags r:id="rId1"/>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p>
        </p:txBody>
      </p:sp>
      <p:sp>
        <p:nvSpPr>
          <p:cNvPr id="5" name="Content Placeholder 2"/>
          <p:cNvSpPr txBox="1">
            <a:spLocks noGrp="1"/>
          </p:cNvSpPr>
          <p:nvPr/>
        </p:nvSpPr>
        <p:spPr>
          <a:xfrm>
            <a:off x="474980" y="1433195"/>
            <a:ext cx="5690235" cy="49428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AUC</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评价指标：</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True Positive Rate</a:t>
            </a:r>
          </a:p>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所有真实类别为1的样本中，预测类别为1的比例</a:t>
            </a:r>
          </a:p>
          <a:p>
            <a:pPr algn="just">
              <a:lnSpc>
                <a:spcPct val="150000"/>
              </a:lnSpc>
              <a:spcAft>
                <a:spcPts val="0"/>
              </a:spcAft>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False Positive</a:t>
            </a:r>
          </a:p>
          <a:p>
            <a:pPr marL="0" indent="0" algn="just">
              <a:lnSpc>
                <a:spcPct val="150000"/>
              </a:lnSpc>
              <a:spcAft>
                <a:spcPts val="0"/>
              </a:spcAft>
              <a:buNone/>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所有真实类别为0的样本中，预测类别为1的比例</a:t>
            </a:r>
          </a:p>
          <a:p>
            <a:pPr algn="just">
              <a:lnSpc>
                <a:spcPct val="150000"/>
              </a:lnSpc>
              <a:spcAft>
                <a:spcPts val="0"/>
              </a:spcAft>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ROC</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曲线，横轴是FPRate，纵轴是TPRate</a:t>
            </a: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AUC=ROC曲线下的面积</a:t>
            </a:r>
          </a:p>
          <a:p>
            <a:pPr algn="just">
              <a:lnSpc>
                <a:spcPct val="150000"/>
              </a:lnSpc>
              <a:spcAft>
                <a:spcPts val="0"/>
              </a:spcAft>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graphicFrame>
        <p:nvGraphicFramePr>
          <p:cNvPr id="3" name="表格 2"/>
          <p:cNvGraphicFramePr/>
          <p:nvPr>
            <p:custDataLst>
              <p:tags r:id="rId3"/>
            </p:custDataLst>
          </p:nvPr>
        </p:nvGraphicFramePr>
        <p:xfrm>
          <a:off x="5930265" y="2330450"/>
          <a:ext cx="5897880" cy="2405380"/>
        </p:xfrm>
        <a:graphic>
          <a:graphicData uri="http://schemas.openxmlformats.org/drawingml/2006/table">
            <a:tbl>
              <a:tblPr firstRow="1" bandRow="1">
                <a:tableStyleId>{5C22544A-7EE6-4342-B048-85BDC9FD1C3A}</a:tableStyleId>
              </a:tblPr>
              <a:tblGrid>
                <a:gridCol w="1277620">
                  <a:extLst>
                    <a:ext uri="{9D8B030D-6E8A-4147-A177-3AD203B41FA5}">
                      <a16:colId xmlns:a16="http://schemas.microsoft.com/office/drawing/2014/main" val="20000"/>
                    </a:ext>
                  </a:extLst>
                </a:gridCol>
                <a:gridCol w="1405890">
                  <a:extLst>
                    <a:ext uri="{9D8B030D-6E8A-4147-A177-3AD203B41FA5}">
                      <a16:colId xmlns:a16="http://schemas.microsoft.com/office/drawing/2014/main" val="20001"/>
                    </a:ext>
                  </a:extLst>
                </a:gridCol>
                <a:gridCol w="1739900">
                  <a:extLst>
                    <a:ext uri="{9D8B030D-6E8A-4147-A177-3AD203B41FA5}">
                      <a16:colId xmlns:a16="http://schemas.microsoft.com/office/drawing/2014/main" val="20002"/>
                    </a:ext>
                  </a:extLst>
                </a:gridCol>
                <a:gridCol w="1474470">
                  <a:extLst>
                    <a:ext uri="{9D8B030D-6E8A-4147-A177-3AD203B41FA5}">
                      <a16:colId xmlns:a16="http://schemas.microsoft.com/office/drawing/2014/main" val="20003"/>
                    </a:ext>
                  </a:extLst>
                </a:gridCol>
              </a:tblGrid>
              <a:tr h="471805">
                <a:tc>
                  <a:txBody>
                    <a:bodyPr/>
                    <a:lstStyle/>
                    <a:p>
                      <a:pPr algn="l">
                        <a:buNone/>
                      </a:pPr>
                      <a:endParaRPr lang="en-US" altLang="en-US" sz="180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gridSpan="3">
                  <a:txBody>
                    <a:bodyPr/>
                    <a:lstStyle/>
                    <a:p>
                      <a:pPr algn="ctr">
                        <a:buNone/>
                      </a:pPr>
                      <a:r>
                        <a:rPr lang="zh-CN" sz="1800">
                          <a:solidFill>
                            <a:srgbClr val="000000"/>
                          </a:solidFill>
                          <a:ea typeface="宋体" panose="02010600030101010101" pitchFamily="2" charset="-122"/>
                        </a:rPr>
                        <a:t>预测类别</a:t>
                      </a:r>
                      <a:endParaRPr lang="zh-CN" altLang="en-US" sz="1800">
                        <a:solidFill>
                          <a:srgbClr val="000000"/>
                        </a:solidFill>
                        <a:latin typeface="宋体" panose="02010600030101010101" pitchFamily="2" charset="-122"/>
                        <a:ea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643255">
                <a:tc rowSpan="3">
                  <a:txBody>
                    <a:bodyPr/>
                    <a:lstStyle/>
                    <a:p>
                      <a:pPr algn="ctr">
                        <a:buNone/>
                      </a:pPr>
                      <a:r>
                        <a:rPr lang="zh-CN" sz="1800">
                          <a:solidFill>
                            <a:srgbClr val="000000"/>
                          </a:solidFill>
                          <a:ea typeface="宋体" panose="02010600030101010101" pitchFamily="2" charset="-122"/>
                        </a:rPr>
                        <a:t>实际类别</a:t>
                      </a:r>
                      <a:endParaRPr lang="zh-CN" altLang="en-US" sz="1800">
                        <a:solidFill>
                          <a:srgbClr val="000000"/>
                        </a:solidFill>
                        <a:latin typeface="宋体" panose="02010600030101010101" pitchFamily="2" charset="-122"/>
                        <a:ea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algn="l">
                        <a:buNone/>
                      </a:pPr>
                      <a:endParaRPr lang="en-US" altLang="en-US" sz="180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Yes</a:t>
                      </a:r>
                      <a:r>
                        <a:rPr lang="en-US" altLang="zh-CN" sz="1800">
                          <a:solidFill>
                            <a:srgbClr val="000000"/>
                          </a:solidFill>
                          <a:latin typeface="宋体" panose="02010600030101010101" pitchFamily="2" charset="-122"/>
                          <a:ea typeface="宋体" panose="02010600030101010101" pitchFamily="2" charset="-122"/>
                          <a:sym typeface="+mn-ea"/>
                        </a:rPr>
                        <a:t>(Positive)</a:t>
                      </a:r>
                      <a:endParaRPr lang="en-US" altLang="en-US" sz="180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No(Negatvie)</a:t>
                      </a:r>
                      <a:endParaRPr lang="en-US" altLang="en-US" sz="180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7065">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tcPr>
                </a:tc>
                <a:tc>
                  <a:txBody>
                    <a:bodyPr/>
                    <a:lstStyle/>
                    <a:p>
                      <a:pPr algn="l">
                        <a:buNone/>
                      </a:pPr>
                      <a:r>
                        <a:rPr lang="en-US" sz="1800">
                          <a:solidFill>
                            <a:srgbClr val="000000"/>
                          </a:solidFill>
                          <a:latin typeface="宋体" panose="02010600030101010101" pitchFamily="2" charset="-122"/>
                        </a:rPr>
                        <a:t>Yes</a:t>
                      </a:r>
                    </a:p>
                    <a:p>
                      <a:pPr algn="l">
                        <a:buNone/>
                      </a:pPr>
                      <a:endParaRPr lang="en-US" altLang="zh-CN" sz="1800">
                        <a:solidFill>
                          <a:srgbClr val="000000"/>
                        </a:solidFill>
                        <a:latin typeface="宋体" panose="02010600030101010101" pitchFamily="2" charset="-122"/>
                        <a:ea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TP</a:t>
                      </a:r>
                      <a:endParaRPr lang="en-US" altLang="en-US" sz="180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FN</a:t>
                      </a:r>
                      <a:endParaRPr lang="en-US" altLang="en-US" sz="180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3255">
                <a:tc vMerge="1">
                  <a:txBody>
                    <a:bodyPr/>
                    <a:lstStyle/>
                    <a:p>
                      <a:endParaRPr lang="zh-CN"/>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algn="l">
                        <a:buNone/>
                      </a:pPr>
                      <a:r>
                        <a:rPr lang="en-US" sz="1800">
                          <a:solidFill>
                            <a:srgbClr val="000000"/>
                          </a:solidFill>
                          <a:latin typeface="宋体" panose="02010600030101010101" pitchFamily="2" charset="-122"/>
                        </a:rPr>
                        <a:t>No</a:t>
                      </a:r>
                      <a:endParaRPr lang="en-US" altLang="en-US" sz="180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FP</a:t>
                      </a:r>
                      <a:endParaRPr lang="en-US" altLang="en-US" sz="180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TN</a:t>
                      </a:r>
                      <a:endParaRPr lang="en-US" altLang="en-US" sz="180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对象 -2147482616"/>
          <p:cNvGraphicFramePr>
            <a:graphicFrameLocks noChangeAspect="1"/>
          </p:cNvGraphicFramePr>
          <p:nvPr/>
        </p:nvGraphicFramePr>
        <p:xfrm>
          <a:off x="784860" y="3042285"/>
          <a:ext cx="2165985" cy="716280"/>
        </p:xfrm>
        <a:graphic>
          <a:graphicData uri="http://schemas.openxmlformats.org/presentationml/2006/ole">
            <mc:AlternateContent xmlns:mc="http://schemas.openxmlformats.org/markup-compatibility/2006">
              <mc:Choice xmlns:v="urn:schemas-microsoft-com:vml" Requires="v">
                <p:oleObj spid="_x0000_s5127" r:id="rId6" imgW="1206500" imgH="393700" progId="Equation.KSEE3">
                  <p:embed/>
                </p:oleObj>
              </mc:Choice>
              <mc:Fallback>
                <p:oleObj r:id="rId6" imgW="1206500" imgH="393700" progId="Equation.KSEE3">
                  <p:embed/>
                  <p:pic>
                    <p:nvPicPr>
                      <p:cNvPr id="0" name="图片 3075"/>
                      <p:cNvPicPr/>
                      <p:nvPr/>
                    </p:nvPicPr>
                    <p:blipFill>
                      <a:blip r:embed="rId7"/>
                      <a:stretch>
                        <a:fillRect/>
                      </a:stretch>
                    </p:blipFill>
                    <p:spPr>
                      <a:xfrm>
                        <a:off x="784860" y="3042285"/>
                        <a:ext cx="2165985" cy="716280"/>
                      </a:xfrm>
                      <a:prstGeom prst="rect">
                        <a:avLst/>
                      </a:prstGeom>
                      <a:noFill/>
                      <a:ln w="38100">
                        <a:noFill/>
                        <a:miter/>
                      </a:ln>
                    </p:spPr>
                  </p:pic>
                </p:oleObj>
              </mc:Fallback>
            </mc:AlternateContent>
          </a:graphicData>
        </a:graphic>
      </p:graphicFrame>
      <p:graphicFrame>
        <p:nvGraphicFramePr>
          <p:cNvPr id="10" name="对象 -2147482616"/>
          <p:cNvGraphicFramePr>
            <a:graphicFrameLocks noChangeAspect="1"/>
          </p:cNvGraphicFramePr>
          <p:nvPr/>
        </p:nvGraphicFramePr>
        <p:xfrm>
          <a:off x="750570" y="4587875"/>
          <a:ext cx="2190750" cy="716280"/>
        </p:xfrm>
        <a:graphic>
          <a:graphicData uri="http://schemas.openxmlformats.org/presentationml/2006/ole">
            <mc:AlternateContent xmlns:mc="http://schemas.openxmlformats.org/markup-compatibility/2006">
              <mc:Choice xmlns:v="urn:schemas-microsoft-com:vml" Requires="v">
                <p:oleObj spid="_x0000_s5128" r:id="rId8" imgW="1219200" imgH="393700" progId="Equation.KSEE3">
                  <p:embed/>
                </p:oleObj>
              </mc:Choice>
              <mc:Fallback>
                <p:oleObj r:id="rId8" imgW="1219200" imgH="393700" progId="Equation.KSEE3">
                  <p:embed/>
                  <p:pic>
                    <p:nvPicPr>
                      <p:cNvPr id="0" name="图片 3075"/>
                      <p:cNvPicPr/>
                      <p:nvPr/>
                    </p:nvPicPr>
                    <p:blipFill>
                      <a:blip r:embed="rId9"/>
                      <a:stretch>
                        <a:fillRect/>
                      </a:stretch>
                    </p:blipFill>
                    <p:spPr>
                      <a:xfrm>
                        <a:off x="750570" y="4587875"/>
                        <a:ext cx="2190750" cy="71628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p>
        </p:txBody>
      </p:sp>
      <p:sp>
        <p:nvSpPr>
          <p:cNvPr id="5" name="Content Placeholder 2"/>
          <p:cNvSpPr txBox="1">
            <a:spLocks noGrp="1"/>
          </p:cNvSpPr>
          <p:nvPr/>
        </p:nvSpPr>
        <p:spPr>
          <a:xfrm>
            <a:off x="474980" y="1433195"/>
            <a:ext cx="5690235" cy="49428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AUC</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评价指标：</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ROC</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曲线，横轴是FPRate，纵轴是TPRate</a:t>
            </a: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AUC=ROC曲线下的面积</a:t>
            </a: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如果</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TPRate=FPRate</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，也就是</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y=x</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，即</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真实类别不论是1还是0的样本，分类器预测为1的概率是相等的</a:t>
            </a:r>
          </a:p>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分类器对于正</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样本</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和负</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样本没有区分能力，此时</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AUC=0.5</a:t>
            </a:r>
          </a:p>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如果</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TPRate&gt;FPRate</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，也就是</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y&gt;x</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，也就是</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AUC&gt;0.5</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，有分类能力，极端情况下</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AUC=0</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，此时</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TPRate=1, FPRate=0</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，也就是正样本预测正确，负样本错分为</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0</a:t>
            </a:r>
          </a:p>
          <a:p>
            <a:pPr algn="just">
              <a:lnSpc>
                <a:spcPct val="150000"/>
              </a:lnSpc>
              <a:spcAft>
                <a:spcPts val="0"/>
              </a:spcAft>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13" name="图片 12"/>
          <p:cNvPicPr>
            <a:picLocks noChangeAspect="1"/>
          </p:cNvPicPr>
          <p:nvPr/>
        </p:nvPicPr>
        <p:blipFill>
          <a:blip r:embed="rId4"/>
          <a:stretch>
            <a:fillRect/>
          </a:stretch>
        </p:blipFill>
        <p:spPr>
          <a:xfrm>
            <a:off x="7317105" y="4018280"/>
            <a:ext cx="3476625" cy="2714625"/>
          </a:xfrm>
          <a:prstGeom prst="rect">
            <a:avLst/>
          </a:prstGeom>
        </p:spPr>
      </p:pic>
      <p:pic>
        <p:nvPicPr>
          <p:cNvPr id="2" name="图片 1"/>
          <p:cNvPicPr>
            <a:picLocks noChangeAspect="1"/>
          </p:cNvPicPr>
          <p:nvPr/>
        </p:nvPicPr>
        <p:blipFill>
          <a:blip r:embed="rId5"/>
          <a:stretch>
            <a:fillRect/>
          </a:stretch>
        </p:blipFill>
        <p:spPr>
          <a:xfrm>
            <a:off x="7244080" y="1247775"/>
            <a:ext cx="3495675" cy="2790825"/>
          </a:xfrm>
          <a:prstGeom prst="rect">
            <a:avLst/>
          </a:prstGeom>
        </p:spPr>
      </p:pic>
    </p:spTree>
    <p:custDataLst>
      <p:tags r:id="rId1"/>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101752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GBDT</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算法</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from sklearn.ensemble import GradientBoostingRegressor</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,GradientBoostingClassifier</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GradientBoostingRegressor()</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构造函数</a:t>
            </a: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n_estimators</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弱学习器的最大迭代次数</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弱学习器的个数</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），默认是</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100</a:t>
            </a: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learning_rate: 学习率，</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默认</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是0.1</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loss: 选择损失函数，默认值为ls(least squres)</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max_depth: 每一个学习器的最大深度，</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从而</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限制回归树的节点数目，默认为3</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min_samples_split: 可以划分为内部节点的最小样本数，默认为2</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min_samples_leaf: 叶节点所需的最小样本数，默认为1</a:t>
            </a:r>
          </a:p>
        </p:txBody>
      </p:sp>
    </p:spTree>
    <p:custDataLst>
      <p:tags r:id="rId1"/>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r>
              <a:rPr lang="en-US" altLang="zh-CN" dirty="0">
                <a:ea typeface="宋体" panose="02010600030101010101" pitchFamily="2" charset="-122"/>
                <a:sym typeface="+mn-ea"/>
              </a:rPr>
              <a:t>Demo</a:t>
            </a:r>
            <a:endParaRPr lang="en-US" altLang="zh-CN" kern="100" dirty="0">
              <a:latin typeface="PingFang SC" panose="020B0400000000000000" pitchFamily="34" charset="-122"/>
              <a:ea typeface="宋体" panose="02010600030101010101" pitchFamily="2" charset="-122"/>
              <a:cs typeface="Times New Roman" panose="02020603050405020304" pitchFamily="18" charset="0"/>
              <a:sym typeface="+mn-ea"/>
            </a:endParaRPr>
          </a:p>
        </p:txBody>
      </p:sp>
      <p:sp>
        <p:nvSpPr>
          <p:cNvPr id="131" name="Content Placeholder 2"/>
          <p:cNvSpPr txBox="1">
            <a:spLocks noGrp="1"/>
          </p:cNvSpPr>
          <p:nvPr/>
        </p:nvSpPr>
        <p:spPr>
          <a:xfrm>
            <a:off x="798830" y="1242695"/>
            <a:ext cx="101752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数据集</a:t>
            </a: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随机生成二分类样本</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8</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万个，每个样本</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20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个特征</a:t>
            </a: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采用RF，RF+LR，GBDT，GBDT+LR进行二分类预测</a:t>
            </a: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使用AUC指标进行评估</a:t>
            </a:r>
          </a:p>
          <a:p>
            <a:pPr marL="0" indent="0" algn="just">
              <a:lnSpc>
                <a:spcPct val="150000"/>
              </a:lnSpc>
              <a:spcAft>
                <a:spcPts val="0"/>
              </a:spcAft>
              <a:buFont typeface="Arial" panose="020B0604020202020204" pitchFamily="34" charset="0"/>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Calibri" panose="020F0502020204030204"/>
              </a:rPr>
              <a:t>方法</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Calibri" panose="020F0502020204030204"/>
              </a:rPr>
              <a:t>:</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Calibri" panose="020F0502020204030204"/>
            </a:endParaRP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Calibri" panose="020F0502020204030204"/>
              </a:rPr>
              <a:t>Step1，将数据分成训练集和测试集，其中训练集分成GBDT训练集和LR训练集</a:t>
            </a:r>
            <a:endParaRPr kumimoji="0" lang="zh-CN" altLang="zh-CN" sz="1800" i="0" u="none" strike="noStrike" kern="100" cap="none" spc="0" normalizeH="0" baseline="0" dirty="0">
              <a:ln>
                <a:noFill/>
              </a:ln>
              <a:solidFill>
                <a:srgbClr val="000000"/>
              </a:solidFill>
              <a:effectLst/>
              <a:uFillTx/>
              <a:latin typeface="PingFang SC" panose="020B0400000000000000" pitchFamily="34" charset="-122"/>
              <a:ea typeface="PingFang SC" panose="020B0400000000000000" pitchFamily="34" charset="-122"/>
              <a:cs typeface="Times New Roman" panose="02020603050405020304" pitchFamily="18" charset="0"/>
              <a:sym typeface="Calibri" panose="020F0502020204030204"/>
            </a:endParaRP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Calibri" panose="020F0502020204030204"/>
              </a:rPr>
              <a:t>Step2，使用决策树进行特征转换</a:t>
            </a:r>
            <a:endParaRPr kumimoji="0" lang="zh-CN" altLang="zh-CN" sz="1800" i="0" u="none" strike="noStrike" kern="100" cap="none" spc="0" normalizeH="0" baseline="0" dirty="0">
              <a:ln>
                <a:noFill/>
              </a:ln>
              <a:solidFill>
                <a:srgbClr val="000000"/>
              </a:solidFill>
              <a:effectLst/>
              <a:uFillTx/>
              <a:latin typeface="PingFang SC" panose="020B0400000000000000" pitchFamily="34" charset="-122"/>
              <a:ea typeface="PingFang SC" panose="020B0400000000000000" pitchFamily="34" charset="-122"/>
              <a:cs typeface="Times New Roman" panose="02020603050405020304" pitchFamily="18" charset="0"/>
              <a:sym typeface="Calibri" panose="020F0502020204030204"/>
            </a:endParaRP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Calibri" panose="020F0502020204030204"/>
              </a:rPr>
              <a:t>Step3，使用LR对转换好的特征进行训练</a:t>
            </a:r>
            <a:endParaRPr kumimoji="0" lang="zh-CN" altLang="zh-CN" sz="1800" i="0" u="none" strike="noStrike" kern="100" cap="none" spc="0" normalizeH="0" baseline="0" dirty="0">
              <a:ln>
                <a:noFill/>
              </a:ln>
              <a:solidFill>
                <a:srgbClr val="000000"/>
              </a:solidFill>
              <a:effectLst/>
              <a:uFillTx/>
              <a:latin typeface="PingFang SC" panose="020B0400000000000000" pitchFamily="34" charset="-122"/>
              <a:ea typeface="PingFang SC" panose="020B0400000000000000" pitchFamily="34" charset="-122"/>
              <a:cs typeface="Times New Roman" panose="02020603050405020304" pitchFamily="18" charset="0"/>
              <a:sym typeface="Calibri" panose="020F0502020204030204"/>
            </a:endParaRP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Calibri" panose="020F0502020204030204"/>
              </a:rPr>
              <a:t>Step4，对比不同算法，绘制ROC曲线</a:t>
            </a:r>
            <a:endParaRPr kumimoji="0" lang="zh-CN" altLang="en-US" sz="180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342900" indent="-342900" algn="just">
              <a:lnSpc>
                <a:spcPct val="150000"/>
              </a:lnSpc>
              <a:spcAft>
                <a:spcPts val="0"/>
              </a:spcAft>
              <a:buFont typeface="Arial" panose="020B0604020202020204" pitchFamily="34" charset="0"/>
              <a:buChar char="•"/>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1"/>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r>
              <a:rPr lang="en-US" altLang="zh-CN" dirty="0">
                <a:ea typeface="宋体" panose="02010600030101010101" pitchFamily="2" charset="-122"/>
                <a:sym typeface="+mn-ea"/>
              </a:rPr>
              <a:t>Demo</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671320"/>
            <a:ext cx="101752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marR="0" indent="0" algn="l" defTabSz="914400" rtl="0">
              <a:lnSpc>
                <a:spcPct val="100000"/>
              </a:lnSpc>
              <a:spcAft>
                <a:spcPts val="0"/>
              </a:spcAft>
              <a:buClrTx/>
              <a:buSzTx/>
              <a:buFontTx/>
              <a:buNone/>
            </a:pPr>
            <a:r>
              <a:rPr lang="zh-CN" altLang="en-US" sz="1400">
                <a:sym typeface="Calibri" panose="020F0502020204030204"/>
              </a:rPr>
              <a:t>n_estimator </a:t>
            </a:r>
            <a:r>
              <a:rPr lang="en-US" altLang="zh-CN" sz="1400">
                <a:sym typeface="Calibri" panose="020F0502020204030204"/>
              </a:rPr>
              <a:t>= 10</a:t>
            </a:r>
            <a:endParaRPr lang="zh-CN" altLang="en-US" sz="1400">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 基于随机森林的特征变换</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rf = RandomForestClassifier(max_depth=3, n_estimators=n_estimator)</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rf.fit(X_train, y_train)</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 得到OneHot编码</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rf_enc = OneHotEncoder(categories='auto')</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rf_enc.fit(rf.apply(X_train))</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 使用OneHot编码作为特征，训练LR</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rf_lm = LogisticRegression(solver='lbfgs', max_iter=1000)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rf_lm.fit(rf_enc.transform(rf.apply(X_train_lr)), y_train_lr)</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 使用LR进行预测</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y_pred_rf_lm = rf_lm.predict_proba(rf_enc.transform(rf.apply(X_test)))[:, 1]</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a:lnSpc>
                <a:spcPct val="100000"/>
              </a:lnSpc>
              <a:spcAft>
                <a:spcPts val="0"/>
              </a:spcAft>
              <a:buClrTx/>
              <a:buSzTx/>
              <a:buFontTx/>
              <a:buNone/>
            </a:pPr>
            <a:r>
              <a:rPr lang="zh-CN" altLang="en-US" sz="1400">
                <a:sym typeface="Calibri" panose="020F0502020204030204"/>
              </a:rPr>
              <a:t>fpr_rf_lm, tpr_rf_lm, _ = roc_curve(y_test, y_pred_rf_lm)</a:t>
            </a:r>
            <a:endPar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4" name="文本框 3"/>
          <p:cNvSpPr txBox="1"/>
          <p:nvPr/>
        </p:nvSpPr>
        <p:spPr>
          <a:xfrm>
            <a:off x="6595110" y="1758950"/>
            <a:ext cx="5330825" cy="43014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 基于GBDT的特征变换</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grd = GradientBoostingClassifier(n_estimators=n_estimator)</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grd.fit(X_train, y_train)</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 得到OneHot编码</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grd_enc = OneHotEncoder(categories='auto')</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grd_enc.fit(grd.apply(X_train)[:, :,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 使用OneHot编码作为特征，训练LR</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grd_lm = LogisticRegression(solver='lbfgs', max_iter=1000)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grd_lm.fit(grd_enc.transform(grd.apply(X_train_lr)[:, :, 0]), y_train_lr)</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 使用LR进行预测</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y_pred_grd_lm = grd_lm.predict_proba(grd_enc.transform(grd.apply(X_test)[:, :, 0]))[:, 1]</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400">
                <a:sym typeface="Calibri" panose="020F0502020204030204"/>
              </a:rPr>
              <a:t>fpr_grd_lm, tpr_grd_lm, _ = roc_curve(y_test, y_pred_grd_lm)</a:t>
            </a:r>
            <a:endParaRPr kumimoji="0" lang="zh-CN" altLang="en-US" sz="140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ustDataLst>
      <p:tags r:id="rId1"/>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r>
              <a:rPr lang="en-US" altLang="zh-CN" dirty="0">
                <a:ea typeface="宋体" panose="02010600030101010101" pitchFamily="2" charset="-122"/>
                <a:sym typeface="+mn-ea"/>
              </a:rPr>
              <a:t>Demo</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680085" y="1075055"/>
            <a:ext cx="101752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00000"/>
              </a:lnSpc>
              <a:spcBef>
                <a:spcPts val="500"/>
              </a:spcBef>
              <a:spcAft>
                <a:spcPts val="0"/>
              </a:spcAft>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直接使用GBDT进行预测</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y_pred_grd = grd.predict_proba(X_test)[:, 1]</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fpr_grd, tpr_grd, _ = roc_curve(y_test, y_pred_grd)</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直接使用RF进行预测</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y_pred_rf = rf.predict_proba(X_test)[:, 1]</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fpr_rf, tpr_rf, thresholds_skl = roc_curve(y_test, y_pred_rf)</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直接使用LR进行预测</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LR = LogisticRegression(n_jobs=4, C=0.1, penalty='l</a:t>
            </a: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2</a:t>
            </a: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LR.fit(X_train, y_train)</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y_pred = LR.predict_proba(X_test)[:, 1]</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fpr_lr, tpr_lr, _ = roc_curve(y_test, y_pred)</a:t>
            </a:r>
          </a:p>
          <a:p>
            <a:pPr marL="0" indent="0" algn="just">
              <a:lnSpc>
                <a:spcPct val="100000"/>
              </a:lnSpc>
              <a:spcBef>
                <a:spcPts val="500"/>
              </a:spcBef>
              <a:spcAft>
                <a:spcPts val="0"/>
              </a:spcAft>
              <a:buFont typeface="Arial" panose="020B0604020202020204" pitchFamily="34" charset="0"/>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 </a:t>
            </a:r>
            <a:r>
              <a:rPr lang="zh-CN"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绘制</a:t>
            </a: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ROC</a:t>
            </a: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曲线</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plt.figure(1)</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plt.plot([0, 1], [0, 1], 'k--')</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plt.plot(fpr_lr, tpr_lr, label='LR')</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plt.plot(fpr_rf, tpr_rf, label='RF')</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plt.plot(fpr_rf_lm, tpr_rf_lm, label='RF + LR')</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plt.plot(fpr_grd, tpr_grd, label='GBT')</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plt.plot(fpr_grd_lm, tpr_grd_lm, label='GBT + LR')</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plt.xlabel('False Positive Rate')</a:t>
            </a:r>
          </a:p>
          <a:p>
            <a:pPr marL="0" indent="0" algn="just">
              <a:lnSpc>
                <a:spcPct val="100000"/>
              </a:lnSpc>
              <a:spcBef>
                <a:spcPts val="500"/>
              </a:spcBef>
              <a:spcAft>
                <a:spcPts val="0"/>
              </a:spcAft>
              <a:buFont typeface="Arial" panose="020B0604020202020204" pitchFamily="34" charset="0"/>
              <a:buNone/>
            </a:pPr>
            <a:r>
              <a:rPr lang="zh-CN" altLang="en-US" sz="1400" kern="100" dirty="0">
                <a:latin typeface="PingFang SC" panose="020B0400000000000000" pitchFamily="34" charset="-122"/>
                <a:ea typeface="PingFang SC" panose="020B0400000000000000" pitchFamily="34" charset="-122"/>
                <a:cs typeface="Times New Roman" panose="02020603050405020304" pitchFamily="18" charset="0"/>
                <a:sym typeface="+mn-ea"/>
              </a:rPr>
              <a:t>plt.ylabel('True Positive Rate')</a:t>
            </a:r>
          </a:p>
        </p:txBody>
      </p:sp>
      <p:pic>
        <p:nvPicPr>
          <p:cNvPr id="6" name="图片 5"/>
          <p:cNvPicPr>
            <a:picLocks noChangeAspect="1"/>
          </p:cNvPicPr>
          <p:nvPr/>
        </p:nvPicPr>
        <p:blipFill>
          <a:blip r:embed="rId4"/>
          <a:stretch>
            <a:fillRect/>
          </a:stretch>
        </p:blipFill>
        <p:spPr>
          <a:xfrm>
            <a:off x="6845300" y="1144270"/>
            <a:ext cx="3622040" cy="2833370"/>
          </a:xfrm>
          <a:prstGeom prst="rect">
            <a:avLst/>
          </a:prstGeom>
        </p:spPr>
      </p:pic>
      <p:pic>
        <p:nvPicPr>
          <p:cNvPr id="7" name="图片 6"/>
          <p:cNvPicPr>
            <a:picLocks noChangeAspect="1"/>
          </p:cNvPicPr>
          <p:nvPr/>
        </p:nvPicPr>
        <p:blipFill>
          <a:blip r:embed="rId5"/>
          <a:stretch>
            <a:fillRect/>
          </a:stretch>
        </p:blipFill>
        <p:spPr>
          <a:xfrm>
            <a:off x="6826250" y="4032885"/>
            <a:ext cx="3719195" cy="2831465"/>
          </a:xfrm>
          <a:prstGeom prst="rect">
            <a:avLst/>
          </a:prstGeom>
        </p:spPr>
      </p:pic>
    </p:spTree>
    <p:custDataLst>
      <p:tags r:id="rId1"/>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sym typeface="+mn-ea"/>
              </a:rPr>
              <a:t>GBDT+LR</a:t>
            </a:r>
            <a:r>
              <a:rPr lang="zh-CN" altLang="en-US" dirty="0">
                <a:ea typeface="宋体" panose="02010600030101010101" pitchFamily="2" charset="-122"/>
                <a:sym typeface="+mn-ea"/>
              </a:rPr>
              <a:t>算法（</a:t>
            </a:r>
            <a:r>
              <a:rPr lang="en-US" altLang="zh-CN" dirty="0">
                <a:ea typeface="宋体" panose="02010600030101010101" pitchFamily="2" charset="-122"/>
                <a:sym typeface="+mn-ea"/>
              </a:rPr>
              <a:t>Summary</a:t>
            </a:r>
            <a:r>
              <a:rPr lang="zh-CN" altLang="en-US" dirty="0">
                <a:ea typeface="宋体" panose="02010600030101010101" pitchFamily="2" charset="-122"/>
                <a:sym typeface="+mn-ea"/>
              </a:rPr>
              <a:t>）</a:t>
            </a:r>
          </a:p>
        </p:txBody>
      </p:sp>
      <p:sp>
        <p:nvSpPr>
          <p:cNvPr id="131" name="Content Placeholder 2"/>
          <p:cNvSpPr txBox="1">
            <a:spLocks noGrp="1"/>
          </p:cNvSpPr>
          <p:nvPr/>
        </p:nvSpPr>
        <p:spPr>
          <a:xfrm>
            <a:off x="915670" y="1583690"/>
            <a:ext cx="10735945" cy="47129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实验结果分析：</a:t>
            </a:r>
            <a:endParaRPr lang="zh-CN" sz="2000" dirty="0">
              <a:ea typeface="宋体" panose="02010600030101010101" pitchFamily="2" charset="-122"/>
            </a:endParaRPr>
          </a:p>
          <a:p>
            <a:pPr>
              <a:lnSpc>
                <a:spcPct val="150000"/>
              </a:lnSpc>
            </a:pPr>
            <a:r>
              <a:rPr lang="zh-CN" sz="2000" dirty="0">
                <a:ea typeface="宋体" panose="02010600030101010101" pitchFamily="2" charset="-122"/>
                <a:sym typeface="+mn-ea"/>
              </a:rPr>
              <a:t>采用一个</a:t>
            </a:r>
            <a:r>
              <a:rPr sz="2000" dirty="0">
                <a:ea typeface="宋体" panose="02010600030101010101" pitchFamily="2" charset="-122"/>
                <a:sym typeface="+mn-ea"/>
              </a:rPr>
              <a:t>正确的模型</a:t>
            </a:r>
            <a:r>
              <a:rPr lang="zh-CN" sz="2000" dirty="0">
                <a:ea typeface="宋体" panose="02010600030101010101" pitchFamily="2" charset="-122"/>
                <a:sym typeface="+mn-ea"/>
              </a:rPr>
              <a:t>至关重要，而</a:t>
            </a:r>
            <a:r>
              <a:rPr sz="2000" dirty="0">
                <a:ea typeface="宋体" panose="02010600030101010101" pitchFamily="2" charset="-122"/>
                <a:sym typeface="+mn-ea"/>
              </a:rPr>
              <a:t>数据实时性，学习率，数据采样对结果的影响</a:t>
            </a:r>
            <a:r>
              <a:rPr lang="zh-CN" sz="2000" dirty="0">
                <a:ea typeface="宋体" panose="02010600030101010101" pitchFamily="2" charset="-122"/>
                <a:sym typeface="+mn-ea"/>
              </a:rPr>
              <a:t>较小</a:t>
            </a:r>
            <a:endParaRPr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有了正确的特征（基于决策树）和模型（基于LR），</a:t>
            </a:r>
            <a:r>
              <a:rPr lang="zh-CN" sz="2000" dirty="0">
                <a:ea typeface="宋体" panose="02010600030101010101" pitchFamily="2" charset="-122"/>
                <a:sym typeface="+mn-ea"/>
              </a:rPr>
              <a:t>对预测结果的影响最大，</a:t>
            </a:r>
            <a:r>
              <a:rPr sz="2000" dirty="0">
                <a:ea typeface="宋体" panose="02010600030101010101" pitchFamily="2" charset="-122"/>
                <a:sym typeface="+mn-ea"/>
              </a:rPr>
              <a:t>其他的影响因素都不大</a:t>
            </a:r>
          </a:p>
          <a:p>
            <a:pPr>
              <a:lnSpc>
                <a:spcPct val="150000"/>
              </a:lnSpc>
            </a:pPr>
            <a:r>
              <a:rPr sz="2000" dirty="0">
                <a:ea typeface="宋体" panose="02010600030101010101" pitchFamily="2" charset="-122"/>
                <a:sym typeface="+mn-ea"/>
              </a:rPr>
              <a:t>GBDT是一种常用的非线性模型，基于集成学习中的boosting思想，</a:t>
            </a:r>
            <a:r>
              <a:rPr lang="zh-CN" sz="2000" dirty="0">
                <a:ea typeface="宋体" panose="02010600030101010101" pitchFamily="2" charset="-122"/>
                <a:sym typeface="+mn-ea"/>
              </a:rPr>
              <a:t>也就是</a:t>
            </a:r>
            <a:r>
              <a:rPr sz="2000" dirty="0">
                <a:ea typeface="宋体" panose="02010600030101010101" pitchFamily="2" charset="-122"/>
                <a:sym typeface="+mn-ea"/>
              </a:rPr>
              <a:t>每次迭代都在减少残差的梯度方向新建立一颗决策树，迭代多少次就会生成多少颗决策树。</a:t>
            </a:r>
          </a:p>
          <a:p>
            <a:pPr>
              <a:lnSpc>
                <a:spcPct val="150000"/>
              </a:lnSpc>
            </a:pPr>
            <a:r>
              <a:rPr lang="en-US" sz="2000" dirty="0">
                <a:ea typeface="宋体" panose="02010600030101010101" pitchFamily="2" charset="-122"/>
                <a:sym typeface="+mn-ea"/>
              </a:rPr>
              <a:t>GBDT</a:t>
            </a:r>
            <a:r>
              <a:rPr lang="zh-CN" altLang="en-US" sz="2000" dirty="0">
                <a:ea typeface="宋体" panose="02010600030101010101" pitchFamily="2" charset="-122"/>
                <a:sym typeface="+mn-ea"/>
              </a:rPr>
              <a:t>得到的</a:t>
            </a:r>
            <a:r>
              <a:rPr sz="2000" dirty="0">
                <a:ea typeface="宋体" panose="02010600030101010101" pitchFamily="2" charset="-122"/>
                <a:sym typeface="+mn-ea"/>
              </a:rPr>
              <a:t>特征、特征组合都</a:t>
            </a:r>
            <a:r>
              <a:rPr lang="zh-CN" sz="2000" dirty="0">
                <a:ea typeface="宋体" panose="02010600030101010101" pitchFamily="2" charset="-122"/>
                <a:sym typeface="+mn-ea"/>
              </a:rPr>
              <a:t>具有</a:t>
            </a:r>
            <a:r>
              <a:rPr sz="2000" dirty="0">
                <a:ea typeface="宋体" panose="02010600030101010101" pitchFamily="2" charset="-122"/>
                <a:sym typeface="+mn-ea"/>
              </a:rPr>
              <a:t>区分性，</a:t>
            </a:r>
            <a:r>
              <a:rPr lang="zh-CN" sz="2000" dirty="0">
                <a:ea typeface="宋体" panose="02010600030101010101" pitchFamily="2" charset="-122"/>
                <a:sym typeface="+mn-ea"/>
              </a:rPr>
              <a:t>在特征选择上</a:t>
            </a:r>
            <a:r>
              <a:rPr sz="2000" dirty="0">
                <a:ea typeface="宋体" panose="02010600030101010101" pitchFamily="2" charset="-122"/>
                <a:sym typeface="+mn-ea"/>
              </a:rPr>
              <a:t>不亚于人工经验的处理方式</a:t>
            </a:r>
          </a:p>
          <a:p>
            <a:pPr marL="0" indent="0">
              <a:lnSpc>
                <a:spcPct val="150000"/>
              </a:lnSpc>
              <a:buNone/>
            </a:pPr>
            <a:endParaRPr sz="2000" dirty="0">
              <a:ea typeface="宋体" panose="02010600030101010101" pitchFamily="2" charset="-122"/>
              <a:sym typeface="+mn-ea"/>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sym typeface="+mn-ea"/>
              </a:rPr>
              <a:t>GBDT</a:t>
            </a:r>
            <a:r>
              <a:rPr lang="zh-CN" altLang="en-US" dirty="0">
                <a:ea typeface="宋体" panose="02010600030101010101" pitchFamily="2" charset="-122"/>
                <a:sym typeface="+mn-ea"/>
              </a:rPr>
              <a:t>算法</a:t>
            </a:r>
          </a:p>
        </p:txBody>
      </p:sp>
      <p:sp>
        <p:nvSpPr>
          <p:cNvPr id="131" name="Content Placeholder 2"/>
          <p:cNvSpPr txBox="1">
            <a:spLocks noGrp="1"/>
          </p:cNvSpPr>
          <p:nvPr/>
        </p:nvSpPr>
        <p:spPr>
          <a:xfrm>
            <a:off x="915670" y="1279525"/>
            <a:ext cx="6104890" cy="5350510"/>
          </a:xfrm>
          <a:prstGeom prst="rect">
            <a:avLst/>
          </a:prstGeom>
          <a:ln w="12700">
            <a:miter lim="400000"/>
          </a:ln>
        </p:spPr>
        <p:txBody>
          <a:bodyPr lIns="45719" rIns="45719">
            <a:normAutofit fontScale="87500"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使用</a:t>
            </a:r>
            <a:r>
              <a:rPr lang="en-US" altLang="zh-CN" sz="2000" dirty="0">
                <a:ea typeface="宋体" panose="02010600030101010101" pitchFamily="2" charset="-122"/>
                <a:sym typeface="+mn-ea"/>
              </a:rPr>
              <a:t>GBDT</a:t>
            </a:r>
            <a:r>
              <a:rPr lang="zh-CN" altLang="zh-CN" sz="2000" dirty="0">
                <a:ea typeface="宋体" panose="02010600030101010101" pitchFamily="2" charset="-122"/>
                <a:sym typeface="+mn-ea"/>
              </a:rPr>
              <a:t>用于分类</a:t>
            </a:r>
            <a:endParaRPr lang="zh-CN" sz="2000" dirty="0">
              <a:ea typeface="宋体" panose="02010600030101010101" pitchFamily="2" charset="-122"/>
            </a:endParaRPr>
          </a:p>
          <a:p>
            <a:pPr>
              <a:lnSpc>
                <a:spcPct val="150000"/>
              </a:lnSpc>
            </a:pPr>
            <a:r>
              <a:rPr sz="2000" dirty="0">
                <a:ea typeface="宋体" panose="02010600030101010101" pitchFamily="2" charset="-122"/>
                <a:sym typeface="+mn-ea"/>
              </a:rPr>
              <a:t>from sklearn.ensemble import GradientBoostingClassifier</a:t>
            </a:r>
          </a:p>
          <a:p>
            <a:pPr marL="0" indent="0">
              <a:lnSpc>
                <a:spcPct val="150000"/>
              </a:lnSpc>
              <a:buNone/>
            </a:pPr>
            <a:r>
              <a:rPr lang="zh-CN" sz="2000" dirty="0">
                <a:ea typeface="宋体" panose="02010600030101010101" pitchFamily="2" charset="-122"/>
                <a:sym typeface="+mn-ea"/>
              </a:rPr>
              <a:t>数据集 </a:t>
            </a:r>
            <a:r>
              <a:rPr lang="en-US" altLang="zh-CN" sz="2000" dirty="0">
                <a:ea typeface="宋体" panose="02010600030101010101" pitchFamily="2" charset="-122"/>
                <a:sym typeface="+mn-ea"/>
              </a:rPr>
              <a:t>iris</a:t>
            </a:r>
          </a:p>
          <a:p>
            <a:pPr>
              <a:lnSpc>
                <a:spcPct val="150000"/>
              </a:lnSpc>
            </a:pPr>
            <a:r>
              <a:rPr lang="en-US" altLang="zh-CN" sz="2000" dirty="0">
                <a:ea typeface="宋体" panose="02010600030101010101" pitchFamily="2" charset="-122"/>
                <a:sym typeface="+mn-ea"/>
              </a:rPr>
              <a:t>包括了三类不同的鸢尾属植物：Iris Setosa，Iris Versicolour，Iris Virginica</a:t>
            </a:r>
          </a:p>
          <a:p>
            <a:pPr>
              <a:lnSpc>
                <a:spcPct val="150000"/>
              </a:lnSpc>
            </a:pPr>
            <a:r>
              <a:rPr lang="zh-CN" altLang="zh-CN" sz="2000" dirty="0">
                <a:ea typeface="宋体" panose="02010600030101010101" pitchFamily="2" charset="-122"/>
                <a:sym typeface="+mn-ea"/>
              </a:rPr>
              <a:t>每类</a:t>
            </a:r>
            <a:r>
              <a:rPr lang="en-US" altLang="zh-CN" sz="2000" dirty="0">
                <a:ea typeface="宋体" panose="02010600030101010101" pitchFamily="2" charset="-122"/>
                <a:sym typeface="+mn-ea"/>
              </a:rPr>
              <a:t>50</a:t>
            </a:r>
            <a:r>
              <a:rPr lang="zh-CN" altLang="en-US" sz="2000" dirty="0">
                <a:ea typeface="宋体" panose="02010600030101010101" pitchFamily="2" charset="-122"/>
                <a:sym typeface="+mn-ea"/>
              </a:rPr>
              <a:t>个样本（一共</a:t>
            </a:r>
            <a:r>
              <a:rPr lang="en-US" altLang="zh-CN" sz="2000" dirty="0">
                <a:ea typeface="宋体" panose="02010600030101010101" pitchFamily="2" charset="-122"/>
                <a:sym typeface="+mn-ea"/>
              </a:rPr>
              <a:t>150个样本</a:t>
            </a:r>
            <a:r>
              <a:rPr lang="zh-CN" altLang="en-US" sz="2000" dirty="0">
                <a:ea typeface="宋体" panose="02010600030101010101" pitchFamily="2" charset="-122"/>
                <a:sym typeface="+mn-ea"/>
              </a:rPr>
              <a:t>）</a:t>
            </a:r>
          </a:p>
          <a:p>
            <a:pPr>
              <a:lnSpc>
                <a:spcPct val="150000"/>
              </a:lnSpc>
            </a:pPr>
            <a:r>
              <a:rPr lang="zh-CN" altLang="en-US" sz="2000" dirty="0">
                <a:ea typeface="宋体" panose="02010600030101010101" pitchFamily="2" charset="-122"/>
                <a:sym typeface="+mn-ea"/>
              </a:rPr>
              <a:t>每个样本包含</a:t>
            </a:r>
            <a:r>
              <a:rPr lang="en-US" altLang="zh-CN" sz="2000" dirty="0">
                <a:ea typeface="宋体" panose="02010600030101010101" pitchFamily="2" charset="-122"/>
                <a:sym typeface="+mn-ea"/>
              </a:rPr>
              <a:t>4个特征：</a:t>
            </a:r>
          </a:p>
          <a:p>
            <a:pPr>
              <a:lnSpc>
                <a:spcPct val="150000"/>
              </a:lnSpc>
            </a:pPr>
            <a:r>
              <a:rPr lang="en-US" altLang="zh-CN" sz="2000" dirty="0">
                <a:ea typeface="宋体" panose="02010600030101010101" pitchFamily="2" charset="-122"/>
                <a:sym typeface="+mn-ea"/>
              </a:rPr>
              <a:t>sepal length（花萼长度）</a:t>
            </a:r>
          </a:p>
          <a:p>
            <a:pPr>
              <a:lnSpc>
                <a:spcPct val="150000"/>
              </a:lnSpc>
            </a:pPr>
            <a:r>
              <a:rPr lang="en-US" altLang="zh-CN" sz="2000" dirty="0">
                <a:ea typeface="宋体" panose="02010600030101010101" pitchFamily="2" charset="-122"/>
                <a:sym typeface="+mn-ea"/>
              </a:rPr>
              <a:t>sepal width（花萼宽度）</a:t>
            </a:r>
          </a:p>
          <a:p>
            <a:pPr>
              <a:lnSpc>
                <a:spcPct val="150000"/>
              </a:lnSpc>
            </a:pPr>
            <a:r>
              <a:rPr lang="en-US" altLang="zh-CN" sz="2000" dirty="0">
                <a:ea typeface="宋体" panose="02010600030101010101" pitchFamily="2" charset="-122"/>
                <a:sym typeface="+mn-ea"/>
              </a:rPr>
              <a:t>petal length（花瓣长度）</a:t>
            </a:r>
          </a:p>
          <a:p>
            <a:pPr>
              <a:lnSpc>
                <a:spcPct val="150000"/>
              </a:lnSpc>
            </a:pPr>
            <a:r>
              <a:rPr lang="en-US" altLang="zh-CN" sz="2000" dirty="0">
                <a:ea typeface="宋体" panose="02010600030101010101" pitchFamily="2" charset="-122"/>
                <a:sym typeface="+mn-ea"/>
              </a:rPr>
              <a:t>petal width（花瓣宽度）</a:t>
            </a:r>
          </a:p>
        </p:txBody>
      </p:sp>
      <p:graphicFrame>
        <p:nvGraphicFramePr>
          <p:cNvPr id="2" name="表格 1"/>
          <p:cNvGraphicFramePr/>
          <p:nvPr>
            <p:custDataLst>
              <p:tags r:id="rId1"/>
            </p:custDataLst>
          </p:nvPr>
        </p:nvGraphicFramePr>
        <p:xfrm>
          <a:off x="7167245" y="1706880"/>
          <a:ext cx="4484370" cy="2554605"/>
        </p:xfrm>
        <a:graphic>
          <a:graphicData uri="http://schemas.openxmlformats.org/drawingml/2006/table">
            <a:tbl>
              <a:tblPr firstRow="1" bandRow="1">
                <a:tableStyleId>{5C22544A-7EE6-4342-B048-85BDC9FD1C3A}</a:tableStyleId>
              </a:tblPr>
              <a:tblGrid>
                <a:gridCol w="747395">
                  <a:extLst>
                    <a:ext uri="{9D8B030D-6E8A-4147-A177-3AD203B41FA5}">
                      <a16:colId xmlns:a16="http://schemas.microsoft.com/office/drawing/2014/main" val="20000"/>
                    </a:ext>
                  </a:extLst>
                </a:gridCol>
                <a:gridCol w="747395">
                  <a:extLst>
                    <a:ext uri="{9D8B030D-6E8A-4147-A177-3AD203B41FA5}">
                      <a16:colId xmlns:a16="http://schemas.microsoft.com/office/drawing/2014/main" val="20001"/>
                    </a:ext>
                  </a:extLst>
                </a:gridCol>
                <a:gridCol w="747395">
                  <a:extLst>
                    <a:ext uri="{9D8B030D-6E8A-4147-A177-3AD203B41FA5}">
                      <a16:colId xmlns:a16="http://schemas.microsoft.com/office/drawing/2014/main" val="20002"/>
                    </a:ext>
                  </a:extLst>
                </a:gridCol>
                <a:gridCol w="747395">
                  <a:extLst>
                    <a:ext uri="{9D8B030D-6E8A-4147-A177-3AD203B41FA5}">
                      <a16:colId xmlns:a16="http://schemas.microsoft.com/office/drawing/2014/main" val="20003"/>
                    </a:ext>
                  </a:extLst>
                </a:gridCol>
                <a:gridCol w="747395">
                  <a:extLst>
                    <a:ext uri="{9D8B030D-6E8A-4147-A177-3AD203B41FA5}">
                      <a16:colId xmlns:a16="http://schemas.microsoft.com/office/drawing/2014/main" val="20004"/>
                    </a:ext>
                  </a:extLst>
                </a:gridCol>
                <a:gridCol w="747395">
                  <a:extLst>
                    <a:ext uri="{9D8B030D-6E8A-4147-A177-3AD203B41FA5}">
                      <a16:colId xmlns:a16="http://schemas.microsoft.com/office/drawing/2014/main" val="20005"/>
                    </a:ext>
                  </a:extLst>
                </a:gridCol>
              </a:tblGrid>
              <a:tr h="487680">
                <a:tc>
                  <a:txBody>
                    <a:bodyPr/>
                    <a:lstStyle/>
                    <a:p>
                      <a:pPr algn="l">
                        <a:buNone/>
                      </a:pPr>
                      <a:r>
                        <a:rPr lang="zh-CN" sz="1400">
                          <a:solidFill>
                            <a:srgbClr val="4F4F4F"/>
                          </a:solidFill>
                          <a:latin typeface="Arial" panose="020B0604020202020204" pitchFamily="34" charset="0"/>
                          <a:ea typeface="Roboto" panose="02000000000000000000" charset="-122"/>
                        </a:rPr>
                        <a:t>编号</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zh-CN" sz="1400">
                          <a:solidFill>
                            <a:srgbClr val="4F4F4F"/>
                          </a:solidFill>
                          <a:latin typeface="Arial" panose="020B0604020202020204" pitchFamily="34" charset="0"/>
                          <a:ea typeface="Roboto" panose="02000000000000000000" charset="-122"/>
                        </a:rPr>
                        <a:t>花萼长度(cm)</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zh-CN" sz="1400">
                          <a:solidFill>
                            <a:srgbClr val="4F4F4F"/>
                          </a:solidFill>
                          <a:latin typeface="Arial" panose="020B0604020202020204" pitchFamily="34" charset="0"/>
                          <a:ea typeface="Roboto" panose="02000000000000000000" charset="-122"/>
                        </a:rPr>
                        <a:t>花萼宽度(cm)</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zh-CN" sz="1400">
                          <a:solidFill>
                            <a:srgbClr val="4F4F4F"/>
                          </a:solidFill>
                          <a:latin typeface="Arial" panose="020B0604020202020204" pitchFamily="34" charset="0"/>
                          <a:ea typeface="Roboto" panose="02000000000000000000" charset="-122"/>
                        </a:rPr>
                        <a:t>花瓣长度(cm)</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zh-CN" sz="1400">
                          <a:solidFill>
                            <a:srgbClr val="4F4F4F"/>
                          </a:solidFill>
                          <a:latin typeface="Arial" panose="020B0604020202020204" pitchFamily="34" charset="0"/>
                          <a:ea typeface="Roboto" panose="02000000000000000000" charset="-122"/>
                        </a:rPr>
                        <a:t>花瓣宽度</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zh-CN" sz="1400">
                          <a:solidFill>
                            <a:srgbClr val="4F4F4F"/>
                          </a:solidFill>
                          <a:latin typeface="Arial" panose="020B0604020202020204" pitchFamily="34" charset="0"/>
                          <a:ea typeface="Roboto" panose="02000000000000000000" charset="-122"/>
                        </a:rPr>
                        <a:t>花的种类</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273050">
                <a:tc>
                  <a:txBody>
                    <a:bodyPr/>
                    <a:lstStyle/>
                    <a:p>
                      <a:pPr algn="l">
                        <a:buNone/>
                      </a:pPr>
                      <a:r>
                        <a:rPr lang="en-US" sz="1400">
                          <a:solidFill>
                            <a:srgbClr val="4F4F4F"/>
                          </a:solidFill>
                          <a:latin typeface="Roboto" panose="02000000000000000000" charset="-122"/>
                        </a:rPr>
                        <a:t>1</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5.1</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3.5</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1.4</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0.2</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zh-CN" sz="1400">
                          <a:solidFill>
                            <a:srgbClr val="4F4F4F"/>
                          </a:solidFill>
                          <a:latin typeface="Arial" panose="020B0604020202020204" pitchFamily="34" charset="0"/>
                          <a:ea typeface="Roboto" panose="02000000000000000000" charset="-122"/>
                        </a:rPr>
                        <a:t>山鸢尾</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1"/>
                  </a:ext>
                </a:extLst>
              </a:tr>
              <a:tr h="273050">
                <a:tc>
                  <a:txBody>
                    <a:bodyPr/>
                    <a:lstStyle/>
                    <a:p>
                      <a:pPr algn="l">
                        <a:buNone/>
                      </a:pPr>
                      <a:r>
                        <a:rPr lang="en-US" sz="1400">
                          <a:solidFill>
                            <a:srgbClr val="4F4F4F"/>
                          </a:solidFill>
                          <a:latin typeface="Roboto" panose="02000000000000000000" charset="-122"/>
                        </a:rPr>
                        <a:t>2</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4.9</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3</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1.4</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0.2</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zh-CN" sz="1400">
                          <a:solidFill>
                            <a:srgbClr val="4F4F4F"/>
                          </a:solidFill>
                          <a:latin typeface="Arial" panose="020B0604020202020204" pitchFamily="34" charset="0"/>
                          <a:ea typeface="Roboto" panose="02000000000000000000" charset="-122"/>
                        </a:rPr>
                        <a:t>山鸢尾</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273050">
                <a:tc>
                  <a:txBody>
                    <a:bodyPr/>
                    <a:lstStyle/>
                    <a:p>
                      <a:pPr algn="l">
                        <a:buNone/>
                      </a:pPr>
                      <a:r>
                        <a:rPr lang="en-US" sz="1400">
                          <a:solidFill>
                            <a:srgbClr val="4F4F4F"/>
                          </a:solidFill>
                          <a:latin typeface="Roboto" panose="02000000000000000000" charset="-122"/>
                        </a:rPr>
                        <a:t>3</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7</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3.2</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4.7</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1.4</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zh-CN" sz="1400">
                          <a:solidFill>
                            <a:srgbClr val="4F4F4F"/>
                          </a:solidFill>
                          <a:latin typeface="Arial" panose="020B0604020202020204" pitchFamily="34" charset="0"/>
                          <a:ea typeface="Roboto" panose="02000000000000000000" charset="-122"/>
                        </a:rPr>
                        <a:t>杂色鸢尾</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3"/>
                  </a:ext>
                </a:extLst>
              </a:tr>
              <a:tr h="273050">
                <a:tc>
                  <a:txBody>
                    <a:bodyPr/>
                    <a:lstStyle/>
                    <a:p>
                      <a:pPr algn="l">
                        <a:buNone/>
                      </a:pPr>
                      <a:r>
                        <a:rPr lang="en-US" sz="1400">
                          <a:solidFill>
                            <a:srgbClr val="4F4F4F"/>
                          </a:solidFill>
                          <a:latin typeface="Roboto" panose="02000000000000000000" charset="-122"/>
                        </a:rPr>
                        <a:t>4</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6.4</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3.2</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4.5</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1.5</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zh-CN" sz="1400">
                          <a:solidFill>
                            <a:srgbClr val="4F4F4F"/>
                          </a:solidFill>
                          <a:latin typeface="Arial" panose="020B0604020202020204" pitchFamily="34" charset="0"/>
                          <a:ea typeface="Roboto" panose="02000000000000000000" charset="-122"/>
                        </a:rPr>
                        <a:t>杂色鸢尾</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87045">
                <a:tc>
                  <a:txBody>
                    <a:bodyPr/>
                    <a:lstStyle/>
                    <a:p>
                      <a:pPr algn="l">
                        <a:buNone/>
                      </a:pPr>
                      <a:r>
                        <a:rPr lang="en-US" sz="1400">
                          <a:solidFill>
                            <a:srgbClr val="4F4F4F"/>
                          </a:solidFill>
                          <a:latin typeface="Roboto" panose="02000000000000000000" charset="-122"/>
                        </a:rPr>
                        <a:t>5</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6.3</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3.3</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6</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en-US" sz="1400">
                          <a:solidFill>
                            <a:srgbClr val="4F4F4F"/>
                          </a:solidFill>
                          <a:latin typeface="Roboto" panose="02000000000000000000" charset="-122"/>
                        </a:rPr>
                        <a:t>2.5</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algn="l">
                        <a:buNone/>
                      </a:pPr>
                      <a:r>
                        <a:rPr lang="zh-CN" sz="1400">
                          <a:solidFill>
                            <a:srgbClr val="4F4F4F"/>
                          </a:solidFill>
                          <a:latin typeface="Arial" panose="020B0604020202020204" pitchFamily="34" charset="0"/>
                          <a:ea typeface="Roboto" panose="02000000000000000000" charset="-122"/>
                        </a:rPr>
                        <a:t>维吉尼亚鸢尾</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5"/>
                  </a:ext>
                </a:extLst>
              </a:tr>
              <a:tr h="487680">
                <a:tc>
                  <a:txBody>
                    <a:bodyPr/>
                    <a:lstStyle/>
                    <a:p>
                      <a:pPr algn="l">
                        <a:buNone/>
                      </a:pPr>
                      <a:r>
                        <a:rPr lang="en-US" sz="1400">
                          <a:solidFill>
                            <a:srgbClr val="4F4F4F"/>
                          </a:solidFill>
                          <a:latin typeface="Roboto" panose="02000000000000000000" charset="-122"/>
                        </a:rPr>
                        <a:t>6</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5.8</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2.7</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5.1</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en-US" sz="1400">
                          <a:solidFill>
                            <a:srgbClr val="4F4F4F"/>
                          </a:solidFill>
                          <a:latin typeface="Roboto" panose="02000000000000000000" charset="-122"/>
                        </a:rPr>
                        <a:t>1.9</a:t>
                      </a:r>
                      <a:endParaRPr lang="en-US" altLang="en-US" sz="1400">
                        <a:solidFill>
                          <a:srgbClr val="4F4F4F"/>
                        </a:solidFill>
                        <a:latin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algn="l">
                        <a:buNone/>
                      </a:pPr>
                      <a:r>
                        <a:rPr lang="zh-CN" sz="1400">
                          <a:solidFill>
                            <a:srgbClr val="4F4F4F"/>
                          </a:solidFill>
                          <a:latin typeface="Arial" panose="020B0604020202020204" pitchFamily="34" charset="0"/>
                          <a:ea typeface="Roboto" panose="02000000000000000000" charset="-122"/>
                        </a:rPr>
                        <a:t>维吉尼亚鸢尾</a:t>
                      </a:r>
                      <a:endParaRPr lang="zh-CN" altLang="en-US" sz="1400">
                        <a:solidFill>
                          <a:srgbClr val="4F4F4F"/>
                        </a:solidFill>
                        <a:latin typeface="Arial" panose="020B0604020202020204" pitchFamily="34" charset="0"/>
                        <a:ea typeface="Roboto" panose="02000000000000000000" charset="-122"/>
                      </a:endParaRPr>
                    </a:p>
                  </a:txBody>
                  <a:tcPr marL="12700" marR="12700" marT="127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sym typeface="+mn-ea"/>
              </a:rPr>
              <a:t>GBDT</a:t>
            </a:r>
            <a:r>
              <a:rPr lang="zh-CN" altLang="en-US" dirty="0">
                <a:ea typeface="宋体" panose="02010600030101010101" pitchFamily="2" charset="-122"/>
                <a:sym typeface="+mn-ea"/>
              </a:rPr>
              <a:t>算法</a:t>
            </a:r>
          </a:p>
        </p:txBody>
      </p:sp>
      <p:sp>
        <p:nvSpPr>
          <p:cNvPr id="131" name="Content Placeholder 2"/>
          <p:cNvSpPr txBox="1">
            <a:spLocks noGrp="1"/>
          </p:cNvSpPr>
          <p:nvPr/>
        </p:nvSpPr>
        <p:spPr>
          <a:xfrm>
            <a:off x="915670" y="1279525"/>
            <a:ext cx="9672955" cy="5350510"/>
          </a:xfrm>
          <a:prstGeom prst="rect">
            <a:avLst/>
          </a:prstGeom>
          <a:ln w="12700">
            <a:miter lim="400000"/>
          </a:ln>
        </p:spPr>
        <p:txBody>
          <a:bodyPr lIns="45719" rIns="45719">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2000" dirty="0">
                <a:ea typeface="宋体" panose="02010600030101010101" pitchFamily="2" charset="-122"/>
                <a:sym typeface="+mn-ea"/>
              </a:rPr>
              <a:t>from sklearn import datasets</a:t>
            </a:r>
          </a:p>
          <a:p>
            <a:pPr marL="0" indent="0">
              <a:lnSpc>
                <a:spcPct val="150000"/>
              </a:lnSpc>
              <a:buNone/>
            </a:pPr>
            <a:r>
              <a:rPr sz="2000" dirty="0">
                <a:ea typeface="宋体" panose="02010600030101010101" pitchFamily="2" charset="-122"/>
                <a:sym typeface="+mn-ea"/>
              </a:rPr>
              <a:t>from sklearn.ensemble import GradientBoostingClassifier</a:t>
            </a:r>
          </a:p>
          <a:p>
            <a:pPr marL="0" indent="0">
              <a:lnSpc>
                <a:spcPct val="150000"/>
              </a:lnSpc>
              <a:buNone/>
            </a:pPr>
            <a:r>
              <a:rPr sz="2000" dirty="0">
                <a:ea typeface="宋体" panose="02010600030101010101" pitchFamily="2" charset="-122"/>
                <a:sym typeface="+mn-ea"/>
              </a:rPr>
              <a:t>from sklearn.model_selection import cross_val_score</a:t>
            </a:r>
          </a:p>
          <a:p>
            <a:pPr marL="0" indent="0">
              <a:lnSpc>
                <a:spcPct val="150000"/>
              </a:lnSpc>
              <a:buNone/>
            </a:pPr>
            <a:r>
              <a:rPr sz="2000" dirty="0">
                <a:ea typeface="宋体" panose="02010600030101010101" pitchFamily="2" charset="-122"/>
                <a:sym typeface="+mn-ea"/>
              </a:rPr>
              <a:t>iris = datasets.load_iris()</a:t>
            </a:r>
          </a:p>
          <a:p>
            <a:pPr marL="0" indent="0">
              <a:lnSpc>
                <a:spcPct val="150000"/>
              </a:lnSpc>
              <a:buNone/>
            </a:pPr>
            <a:r>
              <a:rPr sz="2000" dirty="0">
                <a:ea typeface="宋体" panose="02010600030101010101" pitchFamily="2" charset="-122"/>
                <a:sym typeface="+mn-ea"/>
              </a:rPr>
              <a:t>X = iris.data</a:t>
            </a:r>
          </a:p>
          <a:p>
            <a:pPr marL="0" indent="0">
              <a:lnSpc>
                <a:spcPct val="150000"/>
              </a:lnSpc>
              <a:buNone/>
            </a:pPr>
            <a:r>
              <a:rPr sz="2000" dirty="0">
                <a:ea typeface="宋体" panose="02010600030101010101" pitchFamily="2" charset="-122"/>
                <a:sym typeface="+mn-ea"/>
              </a:rPr>
              <a:t>y = iris.target</a:t>
            </a:r>
          </a:p>
          <a:p>
            <a:pPr marL="0" indent="0">
              <a:lnSpc>
                <a:spcPct val="150000"/>
              </a:lnSpc>
              <a:buNone/>
            </a:pPr>
            <a:r>
              <a:rPr sz="2000" dirty="0">
                <a:ea typeface="宋体" panose="02010600030101010101" pitchFamily="2" charset="-122"/>
                <a:sym typeface="+mn-ea"/>
              </a:rPr>
              <a:t># 使用GBDT进行分类</a:t>
            </a:r>
          </a:p>
          <a:p>
            <a:pPr marL="0" indent="0">
              <a:lnSpc>
                <a:spcPct val="150000"/>
              </a:lnSpc>
              <a:buNone/>
            </a:pPr>
            <a:r>
              <a:rPr sz="2000" dirty="0">
                <a:ea typeface="宋体" panose="02010600030101010101" pitchFamily="2" charset="-122"/>
                <a:sym typeface="+mn-ea"/>
              </a:rPr>
              <a:t>clf = GradientBoostingClassifier(n_estimators=</a:t>
            </a:r>
            <a:r>
              <a:rPr lang="en-US" sz="2000" dirty="0">
                <a:ea typeface="宋体" panose="02010600030101010101" pitchFamily="2" charset="-122"/>
                <a:sym typeface="+mn-ea"/>
              </a:rPr>
              <a:t>5</a:t>
            </a:r>
            <a:r>
              <a:rPr sz="2000" dirty="0">
                <a:ea typeface="宋体" panose="02010600030101010101" pitchFamily="2" charset="-122"/>
                <a:sym typeface="+mn-ea"/>
              </a:rPr>
              <a:t>0, learning_rate=1.0,max_depth=1, random_state=0)</a:t>
            </a:r>
          </a:p>
          <a:p>
            <a:pPr marL="0" indent="0">
              <a:lnSpc>
                <a:spcPct val="150000"/>
              </a:lnSpc>
              <a:buNone/>
            </a:pPr>
            <a:r>
              <a:rPr sz="2000" dirty="0">
                <a:ea typeface="宋体" panose="02010600030101010101" pitchFamily="2" charset="-122"/>
                <a:sym typeface="+mn-ea"/>
              </a:rPr>
              <a:t>scores = cross_val_score(clf, X, y, cv=3)</a:t>
            </a:r>
          </a:p>
          <a:p>
            <a:pPr marL="0" indent="0">
              <a:lnSpc>
                <a:spcPct val="150000"/>
              </a:lnSpc>
              <a:buNone/>
            </a:pPr>
            <a:r>
              <a:rPr sz="2000" dirty="0">
                <a:ea typeface="宋体" panose="02010600030101010101" pitchFamily="2" charset="-122"/>
                <a:sym typeface="+mn-ea"/>
              </a:rPr>
              <a:t>print('GBDT准确率：%0.4lf' %scores.mean())</a:t>
            </a:r>
          </a:p>
        </p:txBody>
      </p:sp>
      <p:sp>
        <p:nvSpPr>
          <p:cNvPr id="11" name="左箭头 10"/>
          <p:cNvSpPr/>
          <p:nvPr/>
        </p:nvSpPr>
        <p:spPr>
          <a:xfrm rot="10020000">
            <a:off x="6603365" y="4640580"/>
            <a:ext cx="407670" cy="302895"/>
          </a:xfrm>
          <a:prstGeom prst="lef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Content Placeholder 2"/>
          <p:cNvSpPr txBox="1">
            <a:spLocks noGrp="1"/>
          </p:cNvSpPr>
          <p:nvPr/>
        </p:nvSpPr>
        <p:spPr>
          <a:xfrm>
            <a:off x="7286625" y="4189095"/>
            <a:ext cx="3391535" cy="534035"/>
          </a:xfrm>
          <a:prstGeom prst="rect">
            <a:avLst/>
          </a:prstGeom>
          <a:ln w="12700">
            <a:miter lim="400000"/>
          </a:ln>
        </p:spPr>
        <p:txBody>
          <a:bodyPr lIns="45719" rIns="45719">
            <a:normAutofit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GBDT准确率：0.9604</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sym typeface="+mn-ea"/>
              </a:rPr>
              <a:t>GBDT</a:t>
            </a:r>
            <a:r>
              <a:rPr lang="zh-CN" altLang="en-US" dirty="0">
                <a:ea typeface="宋体" panose="02010600030101010101" pitchFamily="2" charset="-122"/>
                <a:sym typeface="+mn-ea"/>
              </a:rPr>
              <a:t>算法</a:t>
            </a:r>
          </a:p>
        </p:txBody>
      </p:sp>
      <p:sp>
        <p:nvSpPr>
          <p:cNvPr id="131" name="Content Placeholder 2"/>
          <p:cNvSpPr txBox="1">
            <a:spLocks noGrp="1"/>
          </p:cNvSpPr>
          <p:nvPr/>
        </p:nvSpPr>
        <p:spPr>
          <a:xfrm>
            <a:off x="497205" y="1279525"/>
            <a:ext cx="5933440" cy="535051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使用</a:t>
            </a:r>
            <a:r>
              <a:rPr lang="en-US" altLang="zh-CN" sz="1800" dirty="0">
                <a:ea typeface="宋体" panose="02010600030101010101" pitchFamily="2" charset="-122"/>
                <a:sym typeface="+mn-ea"/>
              </a:rPr>
              <a:t>GBDT</a:t>
            </a:r>
            <a:r>
              <a:rPr lang="zh-CN" altLang="zh-CN" sz="1800" dirty="0">
                <a:ea typeface="宋体" panose="02010600030101010101" pitchFamily="2" charset="-122"/>
                <a:sym typeface="+mn-ea"/>
              </a:rPr>
              <a:t>用于回归</a:t>
            </a:r>
            <a:endParaRPr lang="zh-CN" sz="1800" dirty="0">
              <a:ea typeface="宋体" panose="02010600030101010101" pitchFamily="2" charset="-122"/>
            </a:endParaRPr>
          </a:p>
          <a:p>
            <a:pPr>
              <a:lnSpc>
                <a:spcPct val="150000"/>
              </a:lnSpc>
            </a:pPr>
            <a:r>
              <a:rPr sz="1800" dirty="0">
                <a:ea typeface="宋体" panose="02010600030101010101" pitchFamily="2" charset="-122"/>
                <a:sym typeface="+mn-ea"/>
              </a:rPr>
              <a:t>from sklearn.ensemble import GradientBoostingRegressor</a:t>
            </a:r>
          </a:p>
          <a:p>
            <a:pPr marL="0" indent="0">
              <a:lnSpc>
                <a:spcPct val="150000"/>
              </a:lnSpc>
              <a:buNone/>
            </a:pPr>
            <a:r>
              <a:rPr lang="en-US" altLang="zh-CN" sz="1800" dirty="0">
                <a:ea typeface="宋体" panose="02010600030101010101" pitchFamily="2" charset="-122"/>
                <a:sym typeface="+mn-ea"/>
              </a:rPr>
              <a:t>Boston</a:t>
            </a:r>
            <a:r>
              <a:rPr lang="zh-CN" altLang="zh-CN" sz="1800" dirty="0">
                <a:ea typeface="宋体" panose="02010600030101010101" pitchFamily="2" charset="-122"/>
                <a:sym typeface="+mn-ea"/>
              </a:rPr>
              <a:t>房价</a:t>
            </a:r>
            <a:r>
              <a:rPr lang="zh-CN" sz="1800" dirty="0">
                <a:ea typeface="宋体" panose="02010600030101010101" pitchFamily="2" charset="-122"/>
                <a:sym typeface="+mn-ea"/>
              </a:rPr>
              <a:t>数据集</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数据集给出了影响房价的一些指标，比如犯罪率，房产税等，最后给出了房价。</a:t>
            </a:r>
          </a:p>
        </p:txBody>
      </p:sp>
      <p:graphicFrame>
        <p:nvGraphicFramePr>
          <p:cNvPr id="3" name="表格 2"/>
          <p:cNvGraphicFramePr/>
          <p:nvPr>
            <p:custDataLst>
              <p:tags r:id="rId1"/>
            </p:custDataLst>
          </p:nvPr>
        </p:nvGraphicFramePr>
        <p:xfrm>
          <a:off x="6783705" y="1322070"/>
          <a:ext cx="4968875" cy="5085715"/>
        </p:xfrm>
        <a:graphic>
          <a:graphicData uri="http://schemas.openxmlformats.org/drawingml/2006/table">
            <a:tbl>
              <a:tblPr firstRow="1" bandRow="1">
                <a:tableStyleId>{5C22544A-7EE6-4342-B048-85BDC9FD1C3A}</a:tableStyleId>
              </a:tblPr>
              <a:tblGrid>
                <a:gridCol w="1486535">
                  <a:extLst>
                    <a:ext uri="{9D8B030D-6E8A-4147-A177-3AD203B41FA5}">
                      <a16:colId xmlns:a16="http://schemas.microsoft.com/office/drawing/2014/main" val="20000"/>
                    </a:ext>
                  </a:extLst>
                </a:gridCol>
                <a:gridCol w="3482340">
                  <a:extLst>
                    <a:ext uri="{9D8B030D-6E8A-4147-A177-3AD203B41FA5}">
                      <a16:colId xmlns:a16="http://schemas.microsoft.com/office/drawing/2014/main" val="20001"/>
                    </a:ext>
                  </a:extLst>
                </a:gridCol>
              </a:tblGrid>
              <a:tr h="271780">
                <a:tc>
                  <a:txBody>
                    <a:bodyPr/>
                    <a:lstStyle/>
                    <a:p>
                      <a:pPr algn="l">
                        <a:buNone/>
                      </a:pPr>
                      <a:r>
                        <a:rPr lang="zh-CN" altLang="en-US" sz="1400">
                          <a:solidFill>
                            <a:srgbClr val="000000"/>
                          </a:solidFill>
                          <a:latin typeface="宋体" panose="02010600030101010101" pitchFamily="2" charset="-122"/>
                          <a:ea typeface="宋体" panose="02010600030101010101" pitchFamily="2" charset="-122"/>
                        </a:rPr>
                        <a:t>字段</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altLang="en-US" sz="1400">
                          <a:solidFill>
                            <a:srgbClr val="000000"/>
                          </a:solidFill>
                          <a:latin typeface="Arial" panose="020B0604020202020204" pitchFamily="34" charset="0"/>
                          <a:ea typeface="宋体" panose="02010600030101010101" pitchFamily="2" charset="-122"/>
                        </a:rPr>
                        <a:t>含义</a:t>
                      </a: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71780">
                <a:tc>
                  <a:txBody>
                    <a:bodyPr/>
                    <a:lstStyle/>
                    <a:p>
                      <a:pPr algn="l">
                        <a:buNone/>
                      </a:pPr>
                      <a:r>
                        <a:rPr lang="en-US" sz="1400">
                          <a:solidFill>
                            <a:srgbClr val="000000"/>
                          </a:solidFill>
                          <a:latin typeface="宋体" panose="02010600030101010101" pitchFamily="2" charset="-122"/>
                        </a:rPr>
                        <a:t>CRIM</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城镇人均犯罪率</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71780">
                <a:tc>
                  <a:txBody>
                    <a:bodyPr/>
                    <a:lstStyle/>
                    <a:p>
                      <a:pPr algn="l">
                        <a:buNone/>
                      </a:pPr>
                      <a:r>
                        <a:rPr lang="en-US" sz="1400">
                          <a:solidFill>
                            <a:srgbClr val="000000"/>
                          </a:solidFill>
                          <a:latin typeface="宋体" panose="02010600030101010101" pitchFamily="2" charset="-122"/>
                        </a:rPr>
                        <a:t>ZN</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住宅用地所占比例</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328930">
                <a:tc>
                  <a:txBody>
                    <a:bodyPr/>
                    <a:lstStyle/>
                    <a:p>
                      <a:pPr algn="l">
                        <a:buNone/>
                      </a:pPr>
                      <a:r>
                        <a:rPr lang="en-US" sz="1400">
                          <a:solidFill>
                            <a:srgbClr val="000000"/>
                          </a:solidFill>
                          <a:latin typeface="宋体" panose="02010600030101010101" pitchFamily="2" charset="-122"/>
                        </a:rPr>
                        <a:t>INDUS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城镇中非住宅用地所占比例</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329565">
                <a:tc>
                  <a:txBody>
                    <a:bodyPr/>
                    <a:lstStyle/>
                    <a:p>
                      <a:pPr algn="l">
                        <a:buNone/>
                      </a:pPr>
                      <a:r>
                        <a:rPr lang="en-US" sz="1400">
                          <a:solidFill>
                            <a:srgbClr val="000000"/>
                          </a:solidFill>
                          <a:latin typeface="宋体" panose="02010600030101010101" pitchFamily="2" charset="-122"/>
                        </a:rPr>
                        <a:t>CHAS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虚拟变量,用于回归分析</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71780">
                <a:tc>
                  <a:txBody>
                    <a:bodyPr/>
                    <a:lstStyle/>
                    <a:p>
                      <a:pPr algn="l">
                        <a:buNone/>
                      </a:pPr>
                      <a:r>
                        <a:rPr lang="en-US" sz="1400">
                          <a:solidFill>
                            <a:srgbClr val="000000"/>
                          </a:solidFill>
                          <a:latin typeface="宋体" panose="02010600030101010101" pitchFamily="2" charset="-122"/>
                        </a:rPr>
                        <a:t>NOX</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环保指数</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71780">
                <a:tc>
                  <a:txBody>
                    <a:bodyPr/>
                    <a:lstStyle/>
                    <a:p>
                      <a:pPr algn="l">
                        <a:buNone/>
                      </a:pPr>
                      <a:r>
                        <a:rPr lang="en-US" sz="1400">
                          <a:solidFill>
                            <a:srgbClr val="000000"/>
                          </a:solidFill>
                          <a:latin typeface="宋体" panose="02010600030101010101" pitchFamily="2" charset="-122"/>
                        </a:rPr>
                        <a:t>RM</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每栋住宅的房间数</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427355">
                <a:tc>
                  <a:txBody>
                    <a:bodyPr/>
                    <a:lstStyle/>
                    <a:p>
                      <a:pPr algn="l">
                        <a:buNone/>
                      </a:pPr>
                      <a:r>
                        <a:rPr lang="en-US" sz="1400">
                          <a:solidFill>
                            <a:srgbClr val="000000"/>
                          </a:solidFill>
                          <a:latin typeface="宋体" panose="02010600030101010101" pitchFamily="2" charset="-122"/>
                        </a:rPr>
                        <a:t>AGE</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1940 年以前建成的自住单位的比例</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7"/>
                  </a:ext>
                </a:extLst>
              </a:tr>
              <a:tr h="525780">
                <a:tc>
                  <a:txBody>
                    <a:bodyPr/>
                    <a:lstStyle/>
                    <a:p>
                      <a:pPr algn="l">
                        <a:buNone/>
                      </a:pPr>
                      <a:r>
                        <a:rPr lang="en-US" sz="1400">
                          <a:solidFill>
                            <a:srgbClr val="000000"/>
                          </a:solidFill>
                          <a:latin typeface="宋体" panose="02010600030101010101" pitchFamily="2" charset="-122"/>
                        </a:rPr>
                        <a:t>DIS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距离 5 个波士顿的就业中心的加权距离。</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8"/>
                  </a:ext>
                </a:extLst>
              </a:tr>
              <a:tr h="328930">
                <a:tc>
                  <a:txBody>
                    <a:bodyPr/>
                    <a:lstStyle/>
                    <a:p>
                      <a:pPr algn="l">
                        <a:buNone/>
                      </a:pPr>
                      <a:r>
                        <a:rPr lang="en-US" sz="1400">
                          <a:solidFill>
                            <a:srgbClr val="000000"/>
                          </a:solidFill>
                          <a:latin typeface="宋体" panose="02010600030101010101" pitchFamily="2" charset="-122"/>
                        </a:rPr>
                        <a:t>RAD</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距离高速公路的便利指数</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9"/>
                  </a:ext>
                </a:extLst>
              </a:tr>
              <a:tr h="330200">
                <a:tc>
                  <a:txBody>
                    <a:bodyPr/>
                    <a:lstStyle/>
                    <a:p>
                      <a:pPr algn="l">
                        <a:buNone/>
                      </a:pPr>
                      <a:r>
                        <a:rPr lang="en-US" sz="1400">
                          <a:solidFill>
                            <a:srgbClr val="000000"/>
                          </a:solidFill>
                          <a:latin typeface="宋体" panose="02010600030101010101" pitchFamily="2" charset="-122"/>
                        </a:rPr>
                        <a:t>TAX</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每一万美元的不动产税率</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0"/>
                  </a:ext>
                </a:extLst>
              </a:tr>
              <a:tr h="328930">
                <a:tc>
                  <a:txBody>
                    <a:bodyPr/>
                    <a:lstStyle/>
                    <a:p>
                      <a:pPr algn="l">
                        <a:buNone/>
                      </a:pPr>
                      <a:r>
                        <a:rPr lang="en-US" sz="1400">
                          <a:solidFill>
                            <a:srgbClr val="000000"/>
                          </a:solidFill>
                          <a:latin typeface="宋体" panose="02010600030101010101" pitchFamily="2" charset="-122"/>
                        </a:rPr>
                        <a:t>PRTATIO</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城镇中的教师学生比例</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1"/>
                  </a:ext>
                </a:extLst>
              </a:tr>
              <a:tr h="271780">
                <a:tc>
                  <a:txBody>
                    <a:bodyPr/>
                    <a:lstStyle/>
                    <a:p>
                      <a:pPr algn="l">
                        <a:buNone/>
                      </a:pPr>
                      <a:r>
                        <a:rPr lang="en-US" sz="1400">
                          <a:solidFill>
                            <a:srgbClr val="000000"/>
                          </a:solidFill>
                          <a:latin typeface="宋体" panose="02010600030101010101" pitchFamily="2" charset="-122"/>
                        </a:rPr>
                        <a:t>B</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城镇中的黑人比例</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2"/>
                  </a:ext>
                </a:extLst>
              </a:tr>
              <a:tr h="427355">
                <a:tc>
                  <a:txBody>
                    <a:bodyPr/>
                    <a:lstStyle/>
                    <a:p>
                      <a:pPr algn="l">
                        <a:buNone/>
                      </a:pPr>
                      <a:r>
                        <a:rPr lang="en-US" sz="1400">
                          <a:solidFill>
                            <a:srgbClr val="000000"/>
                          </a:solidFill>
                          <a:latin typeface="宋体" panose="02010600030101010101" pitchFamily="2" charset="-122"/>
                        </a:rPr>
                        <a:t>LSTAT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地区中有多少房东属于低收入人群</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3"/>
                  </a:ext>
                </a:extLst>
              </a:tr>
              <a:tr h="427990">
                <a:tc>
                  <a:txBody>
                    <a:bodyPr/>
                    <a:lstStyle/>
                    <a:p>
                      <a:pPr algn="l">
                        <a:buNone/>
                      </a:pPr>
                      <a:r>
                        <a:rPr lang="en-US" sz="1400">
                          <a:solidFill>
                            <a:srgbClr val="000000"/>
                          </a:solidFill>
                          <a:latin typeface="宋体" panose="02010600030101010101" pitchFamily="2" charset="-122"/>
                        </a:rPr>
                        <a:t>MEDV</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自住房屋房价中位数（也就是均价）</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4"/>
                  </a:ext>
                </a:extLst>
              </a:tr>
            </a:tbl>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sym typeface="+mn-ea"/>
              </a:rPr>
              <a:t>GBDT</a:t>
            </a:r>
            <a:r>
              <a:rPr lang="zh-CN" altLang="en-US" dirty="0">
                <a:ea typeface="宋体" panose="02010600030101010101" pitchFamily="2" charset="-122"/>
                <a:sym typeface="+mn-ea"/>
              </a:rPr>
              <a:t>算法</a:t>
            </a:r>
          </a:p>
        </p:txBody>
      </p:sp>
      <p:sp>
        <p:nvSpPr>
          <p:cNvPr id="131" name="Content Placeholder 2"/>
          <p:cNvSpPr txBox="1">
            <a:spLocks noGrp="1"/>
          </p:cNvSpPr>
          <p:nvPr/>
        </p:nvSpPr>
        <p:spPr>
          <a:xfrm>
            <a:off x="414020" y="1222375"/>
            <a:ext cx="6465570" cy="535051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spcBef>
                <a:spcPts val="600"/>
              </a:spcBef>
              <a:buNone/>
            </a:pPr>
            <a:r>
              <a:rPr sz="1400" dirty="0">
                <a:ea typeface="宋体" panose="02010600030101010101" pitchFamily="2" charset="-122"/>
                <a:sym typeface="+mn-ea"/>
              </a:rPr>
              <a:t>from sklearn.datasets import load_boston</a:t>
            </a:r>
          </a:p>
          <a:p>
            <a:pPr marL="0" indent="0">
              <a:lnSpc>
                <a:spcPct val="150000"/>
              </a:lnSpc>
              <a:spcBef>
                <a:spcPts val="600"/>
              </a:spcBef>
              <a:buNone/>
            </a:pPr>
            <a:r>
              <a:rPr sz="1400" dirty="0">
                <a:ea typeface="宋体" panose="02010600030101010101" pitchFamily="2" charset="-122"/>
                <a:sym typeface="+mn-ea"/>
              </a:rPr>
              <a:t>from sklearn.ensemble import GradientBoostingRegressor</a:t>
            </a:r>
          </a:p>
          <a:p>
            <a:pPr marL="0" indent="0">
              <a:lnSpc>
                <a:spcPct val="150000"/>
              </a:lnSpc>
              <a:spcBef>
                <a:spcPts val="600"/>
              </a:spcBef>
              <a:buNone/>
            </a:pPr>
            <a:r>
              <a:rPr sz="1400" dirty="0">
                <a:ea typeface="宋体" panose="02010600030101010101" pitchFamily="2" charset="-122"/>
                <a:sym typeface="+mn-ea"/>
              </a:rPr>
              <a:t># 波士顿房价回归数据集</a:t>
            </a:r>
          </a:p>
          <a:p>
            <a:pPr marL="0" indent="0">
              <a:lnSpc>
                <a:spcPct val="150000"/>
              </a:lnSpc>
              <a:spcBef>
                <a:spcPts val="600"/>
              </a:spcBef>
              <a:buNone/>
            </a:pPr>
            <a:r>
              <a:rPr sz="1400" dirty="0">
                <a:ea typeface="宋体" panose="02010600030101010101" pitchFamily="2" charset="-122"/>
                <a:sym typeface="+mn-ea"/>
              </a:rPr>
              <a:t>boston = load_boston()  </a:t>
            </a:r>
          </a:p>
          <a:p>
            <a:pPr marL="0" indent="0">
              <a:lnSpc>
                <a:spcPct val="150000"/>
              </a:lnSpc>
              <a:spcBef>
                <a:spcPts val="600"/>
              </a:spcBef>
              <a:buNone/>
            </a:pPr>
            <a:r>
              <a:rPr sz="1400" dirty="0">
                <a:ea typeface="宋体" panose="02010600030101010101" pitchFamily="2" charset="-122"/>
                <a:sym typeface="+mn-ea"/>
              </a:rPr>
              <a:t>X_train, X_test, y_train, y_test = train_test_split(boston.data, boston.target, test_size=0.1, random_state=0)  </a:t>
            </a:r>
          </a:p>
          <a:p>
            <a:pPr marL="0" indent="0">
              <a:lnSpc>
                <a:spcPct val="150000"/>
              </a:lnSpc>
              <a:spcBef>
                <a:spcPts val="600"/>
              </a:spcBef>
              <a:buNone/>
            </a:pPr>
            <a:r>
              <a:rPr sz="1400" dirty="0">
                <a:ea typeface="宋体" panose="02010600030101010101" pitchFamily="2" charset="-122"/>
                <a:sym typeface="+mn-ea"/>
              </a:rPr>
              <a:t>clf = GradientBoostingRegressor(n_estimators=500, learning_rate=0.01,max_depth=4,min_samples_split=2,loss='ls')</a:t>
            </a:r>
          </a:p>
          <a:p>
            <a:pPr marL="0" indent="0">
              <a:lnSpc>
                <a:spcPct val="150000"/>
              </a:lnSpc>
              <a:spcBef>
                <a:spcPts val="600"/>
              </a:spcBef>
              <a:buNone/>
            </a:pPr>
            <a:r>
              <a:rPr sz="1400" dirty="0">
                <a:ea typeface="宋体" panose="02010600030101010101" pitchFamily="2" charset="-122"/>
                <a:sym typeface="+mn-ea"/>
              </a:rPr>
              <a:t>clf.fit(X_train, y_train)</a:t>
            </a:r>
          </a:p>
          <a:p>
            <a:pPr marL="0" indent="0">
              <a:lnSpc>
                <a:spcPct val="150000"/>
              </a:lnSpc>
              <a:spcBef>
                <a:spcPts val="600"/>
              </a:spcBef>
              <a:buNone/>
            </a:pPr>
            <a:r>
              <a:rPr sz="1400" dirty="0">
                <a:ea typeface="宋体" panose="02010600030101010101" pitchFamily="2" charset="-122"/>
                <a:sym typeface="+mn-ea"/>
              </a:rPr>
              <a:t>print('GBDT回归MSE：',mean_squared_error(y_test, clf.predict(X_test)))</a:t>
            </a:r>
          </a:p>
          <a:p>
            <a:pPr marL="0" indent="0">
              <a:lnSpc>
                <a:spcPct val="150000"/>
              </a:lnSpc>
              <a:spcBef>
                <a:spcPts val="600"/>
              </a:spcBef>
              <a:buNone/>
            </a:pPr>
            <a:r>
              <a:rPr sz="1400" dirty="0">
                <a:ea typeface="宋体" panose="02010600030101010101" pitchFamily="2" charset="-122"/>
                <a:sym typeface="+mn-ea"/>
              </a:rPr>
              <a:t>print('各特征的重要程度：',clf.feature_importances_)</a:t>
            </a:r>
          </a:p>
          <a:p>
            <a:pPr marL="0" indent="0">
              <a:lnSpc>
                <a:spcPct val="150000"/>
              </a:lnSpc>
              <a:spcBef>
                <a:spcPts val="600"/>
              </a:spcBef>
              <a:buNone/>
            </a:pPr>
            <a:r>
              <a:rPr sz="1400" dirty="0">
                <a:ea typeface="宋体" panose="02010600030101010101" pitchFamily="2" charset="-122"/>
                <a:sym typeface="+mn-ea"/>
              </a:rPr>
              <a:t># train_score_:表示在样本集上每次迭代以后的对应的损失函数值。</a:t>
            </a:r>
          </a:p>
          <a:p>
            <a:pPr marL="0" indent="0">
              <a:lnSpc>
                <a:spcPct val="150000"/>
              </a:lnSpc>
              <a:spcBef>
                <a:spcPts val="600"/>
              </a:spcBef>
              <a:buNone/>
            </a:pPr>
            <a:r>
              <a:rPr sz="1400" dirty="0">
                <a:ea typeface="宋体" panose="02010600030101010101" pitchFamily="2" charset="-122"/>
                <a:sym typeface="+mn-ea"/>
              </a:rPr>
              <a:t>plt.plot(np.arange(500), clf.train_score_, 'b-')  </a:t>
            </a:r>
          </a:p>
          <a:p>
            <a:pPr marL="0" indent="0">
              <a:lnSpc>
                <a:spcPct val="150000"/>
              </a:lnSpc>
              <a:spcBef>
                <a:spcPts val="600"/>
              </a:spcBef>
              <a:buNone/>
            </a:pPr>
            <a:r>
              <a:rPr sz="1400" dirty="0">
                <a:ea typeface="宋体" panose="02010600030101010101" pitchFamily="2" charset="-122"/>
                <a:sym typeface="+mn-ea"/>
              </a:rPr>
              <a:t>plt.show()</a:t>
            </a:r>
          </a:p>
        </p:txBody>
      </p:sp>
      <p:pic>
        <p:nvPicPr>
          <p:cNvPr id="2" name="图片 1"/>
          <p:cNvPicPr>
            <a:picLocks noChangeAspect="1"/>
          </p:cNvPicPr>
          <p:nvPr/>
        </p:nvPicPr>
        <p:blipFill>
          <a:blip r:embed="rId2"/>
          <a:stretch>
            <a:fillRect/>
          </a:stretch>
        </p:blipFill>
        <p:spPr>
          <a:xfrm>
            <a:off x="6750685" y="1127125"/>
            <a:ext cx="5238750" cy="3933825"/>
          </a:xfrm>
          <a:prstGeom prst="rect">
            <a:avLst/>
          </a:prstGeom>
        </p:spPr>
      </p:pic>
      <p:sp>
        <p:nvSpPr>
          <p:cNvPr id="4" name="文本框 3"/>
          <p:cNvSpPr txBox="1"/>
          <p:nvPr/>
        </p:nvSpPr>
        <p:spPr>
          <a:xfrm>
            <a:off x="7063105" y="5198745"/>
            <a:ext cx="4613910"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GBDT回归MSE： 25.005547777904933</a:t>
            </a: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各特征的重要程度： [2.93069780e-02 1.31862591e-04 3.51183430e-03 2.03479008e-04</a:t>
            </a: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 3.20052149e-02 4.87968151e-01 9.45362802e-03 3.92311619e-02</a:t>
            </a: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 2.56743188e-03 1.76580519e-02 2.87743458e-02 1.06581698e-02</a:t>
            </a: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 3.38529691e-01]</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sym typeface="+mn-ea"/>
              </a:rPr>
              <a:t>GBDT+LR</a:t>
            </a:r>
            <a:r>
              <a:rPr lang="zh-CN" altLang="en-US" dirty="0">
                <a:ea typeface="宋体" panose="02010600030101010101" pitchFamily="2" charset="-122"/>
                <a:sym typeface="+mn-ea"/>
              </a:rPr>
              <a:t>算法</a:t>
            </a:r>
          </a:p>
        </p:txBody>
      </p:sp>
      <p:sp>
        <p:nvSpPr>
          <p:cNvPr id="131" name="Content Placeholder 2"/>
          <p:cNvSpPr txBox="1">
            <a:spLocks noGrp="1"/>
          </p:cNvSpPr>
          <p:nvPr/>
        </p:nvSpPr>
        <p:spPr>
          <a:xfrm>
            <a:off x="598098" y="1583690"/>
            <a:ext cx="11053517" cy="47129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集成学习方法（</a:t>
            </a:r>
            <a:r>
              <a:rPr lang="en-US" altLang="zh-CN" sz="2000" dirty="0">
                <a:ea typeface="宋体" panose="02010600030101010101" pitchFamily="2" charset="-122"/>
                <a:sym typeface="+mn-ea"/>
              </a:rPr>
              <a:t>RF</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GBDT</a:t>
            </a:r>
            <a:r>
              <a:rPr lang="zh-CN" altLang="en-US" sz="2000" dirty="0">
                <a:ea typeface="宋体" panose="02010600030101010101" pitchFamily="2" charset="-122"/>
                <a:sym typeface="+mn-ea"/>
              </a:rPr>
              <a:t>的区别）：</a:t>
            </a:r>
            <a:endParaRPr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Boosting</a:t>
            </a:r>
            <a:r>
              <a:rPr lang="zh-CN" sz="2000" dirty="0">
                <a:ea typeface="宋体" panose="02010600030101010101" pitchFamily="2" charset="-122"/>
                <a:sym typeface="+mn-ea"/>
              </a:rPr>
              <a:t>，</a:t>
            </a:r>
            <a:r>
              <a:rPr sz="2000" dirty="0">
                <a:ea typeface="宋体" panose="02010600030101010101" pitchFamily="2" charset="-122"/>
                <a:sym typeface="+mn-ea"/>
              </a:rPr>
              <a:t>通过将弱学习器提升为强学习器的集成方法来提高预测精度（</a:t>
            </a:r>
            <a:r>
              <a:rPr lang="zh-CN" sz="2000" dirty="0">
                <a:ea typeface="宋体" panose="02010600030101010101" pitchFamily="2" charset="-122"/>
                <a:sym typeface="+mn-ea"/>
              </a:rPr>
              <a:t>比如</a:t>
            </a:r>
            <a:r>
              <a:rPr sz="2000" dirty="0">
                <a:ea typeface="宋体" panose="02010600030101010101" pitchFamily="2" charset="-122"/>
                <a:sym typeface="+mn-ea"/>
              </a:rPr>
              <a:t>AdaBoost</a:t>
            </a:r>
            <a:r>
              <a:rPr lang="zh-CN" sz="2000" dirty="0">
                <a:ea typeface="宋体" panose="02010600030101010101" pitchFamily="2" charset="-122"/>
                <a:sym typeface="+mn-ea"/>
              </a:rPr>
              <a:t>，</a:t>
            </a:r>
            <a:r>
              <a:rPr lang="en-US" altLang="zh-CN" sz="2000" dirty="0">
                <a:ea typeface="宋体" panose="02010600030101010101" pitchFamily="2" charset="-122"/>
                <a:sym typeface="+mn-ea"/>
              </a:rPr>
              <a:t>GBDT</a:t>
            </a:r>
            <a:r>
              <a:rPr sz="2000" dirty="0">
                <a:ea typeface="宋体" panose="02010600030101010101" pitchFamily="2" charset="-122"/>
                <a:sym typeface="+mn-ea"/>
              </a:rPr>
              <a:t>）</a:t>
            </a:r>
          </a:p>
          <a:p>
            <a:pPr>
              <a:lnSpc>
                <a:spcPct val="150000"/>
              </a:lnSpc>
            </a:pPr>
            <a:r>
              <a:rPr sz="2000" dirty="0">
                <a:ea typeface="宋体" panose="02010600030101010101" pitchFamily="2" charset="-122"/>
                <a:sym typeface="+mn-ea"/>
              </a:rPr>
              <a:t>Bagging，通过自助采样的方法生成众多并行式的分类器，通过“少数服从多数”的原则来确定最终的结果（</a:t>
            </a:r>
            <a:r>
              <a:rPr lang="zh-CN" sz="2000" dirty="0">
                <a:ea typeface="宋体" panose="02010600030101010101" pitchFamily="2" charset="-122"/>
                <a:sym typeface="+mn-ea"/>
              </a:rPr>
              <a:t>比如</a:t>
            </a:r>
            <a:r>
              <a:rPr lang="en-US" sz="2000" dirty="0">
                <a:ea typeface="宋体" panose="02010600030101010101" pitchFamily="2" charset="-122"/>
                <a:sym typeface="+mn-ea"/>
              </a:rPr>
              <a:t>Random Forest</a:t>
            </a:r>
            <a:r>
              <a:rPr sz="2000" dirty="0">
                <a:ea typeface="宋体" panose="02010600030101010101" pitchFamily="2" charset="-122"/>
                <a:sym typeface="+mn-ea"/>
              </a:rPr>
              <a:t>）</a:t>
            </a:r>
          </a:p>
          <a:p>
            <a:pPr marL="0" indent="0">
              <a:lnSpc>
                <a:spcPct val="150000"/>
              </a:lnSpc>
              <a:buNone/>
            </a:pPr>
            <a:endParaRPr sz="2000" dirty="0">
              <a:ea typeface="宋体" panose="02010600030101010101" pitchFamily="2" charset="-122"/>
              <a:sym typeface="+mn-e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Wide &amp; Deep</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638937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Wide &amp; Deep</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模型</a:t>
            </a: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论文：</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Wide &amp; Deep Learning for Recommender Systems</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2016 </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https://arxiv.org/abs/1606.07792</a:t>
            </a: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推荐系统的</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挑战是 memorization</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与</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generalization</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memorization</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记忆能力</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学习items或者features之间的相关频率，在历史数据中探索相关性的可行性</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generalization</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泛化</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（推理）</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能力</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基于相关性的传递，去探索一些在过去没有出现过的特征组合</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结合线性模型的记忆能力和DNN模型的泛化能力，在训练过程中同时优化</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两个</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模型的参数</a:t>
            </a:r>
          </a:p>
        </p:txBody>
      </p:sp>
      <p:pic>
        <p:nvPicPr>
          <p:cNvPr id="2" name="图片 1"/>
          <p:cNvPicPr>
            <a:picLocks noChangeAspect="1"/>
          </p:cNvPicPr>
          <p:nvPr/>
        </p:nvPicPr>
        <p:blipFill>
          <a:blip r:embed="rId4"/>
          <a:stretch>
            <a:fillRect/>
          </a:stretch>
        </p:blipFill>
        <p:spPr>
          <a:xfrm>
            <a:off x="7273290" y="1889760"/>
            <a:ext cx="4572000" cy="2076450"/>
          </a:xfrm>
          <a:prstGeom prst="rect">
            <a:avLst/>
          </a:prstGeom>
        </p:spPr>
      </p:pic>
      <p:sp>
        <p:nvSpPr>
          <p:cNvPr id="3" name="Content Placeholder 2"/>
          <p:cNvSpPr txBox="1">
            <a:spLocks noGrp="1"/>
          </p:cNvSpPr>
          <p:nvPr/>
        </p:nvSpPr>
        <p:spPr>
          <a:xfrm>
            <a:off x="8534400" y="3966210"/>
            <a:ext cx="2854960" cy="6083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Wide &amp; Deep Models</a:t>
            </a:r>
          </a:p>
        </p:txBody>
      </p:sp>
    </p:spTree>
    <p:custDataLst>
      <p:tags r:id="rId1"/>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en-US" altLang="zh-CN" sz="4000" dirty="0">
                <a:latin typeface="Calibri Light" panose="020F0302020204030204" charset="0"/>
                <a:ea typeface="宋体" panose="02010600030101010101" pitchFamily="2" charset="-122"/>
                <a:cs typeface="Calibri Light" panose="020F0302020204030204" charset="0"/>
              </a:rPr>
              <a:t>CTR</a:t>
            </a:r>
            <a:r>
              <a:rPr lang="zh-CN" altLang="en-US" sz="4000" dirty="0">
                <a:latin typeface="Calibri Light" panose="020F0302020204030204" charset="0"/>
                <a:ea typeface="宋体" panose="02010600030101010101" pitchFamily="2" charset="-122"/>
                <a:cs typeface="Calibri Light" panose="020F0302020204030204" charset="0"/>
              </a:rPr>
              <a:t>预估</a:t>
            </a:r>
            <a:r>
              <a:rPr lang="zh-CN" altLang="zh-CN" sz="4000" dirty="0">
                <a:latin typeface="Calibri Light" panose="020F0302020204030204" charset="0"/>
                <a:ea typeface="宋体" panose="02010600030101010101" pitchFamily="2" charset="-122"/>
                <a:cs typeface="Calibri Light" panose="020F0302020204030204" charset="0"/>
              </a:rPr>
              <a:t>算法</a:t>
            </a:r>
            <a:endParaRPr lang="en-US" altLang="zh-CN" sz="4000" dirty="0">
              <a:latin typeface="Calibri Light" panose="020F0302020204030204" charset="0"/>
              <a:ea typeface="宋体" panose="02010600030101010101" pitchFamily="2" charset="-122"/>
              <a:cs typeface="Calibri Light" panose="020F0302020204030204" charset="0"/>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2000" dirty="0">
                <a:ea typeface="宋体" panose="02010600030101010101" pitchFamily="2" charset="-122"/>
              </a:rPr>
              <a:t>FM</a:t>
            </a:r>
            <a:r>
              <a:rPr lang="zh-CN" altLang="en-US" sz="2000" dirty="0">
                <a:ea typeface="宋体" panose="02010600030101010101" pitchFamily="2" charset="-122"/>
              </a:rPr>
              <a:t>与</a:t>
            </a:r>
            <a:r>
              <a:rPr lang="en-US" altLang="zh-CN" sz="2000" dirty="0">
                <a:ea typeface="宋体" panose="02010600030101010101" pitchFamily="2" charset="-122"/>
              </a:rPr>
              <a:t>MF</a:t>
            </a:r>
            <a:r>
              <a:rPr lang="zh-CN" altLang="en-US" sz="2000" dirty="0">
                <a:ea typeface="宋体" panose="02010600030101010101" pitchFamily="2" charset="-122"/>
              </a:rPr>
              <a:t>回顾</a:t>
            </a:r>
            <a:endParaRPr lang="en-US" altLang="zh-CN" sz="2000" dirty="0">
              <a:ea typeface="宋体" panose="02010600030101010101" pitchFamily="2" charset="-122"/>
            </a:endParaRPr>
          </a:p>
          <a:p>
            <a:pPr lvl="0">
              <a:lnSpc>
                <a:spcPct val="150000"/>
              </a:lnSpc>
            </a:pPr>
            <a:r>
              <a:rPr lang="en-US" altLang="zh-CN" sz="2000" dirty="0">
                <a:ea typeface="宋体" panose="02010600030101010101" pitchFamily="2" charset="-122"/>
              </a:rPr>
              <a:t>GB</a:t>
            </a:r>
            <a:r>
              <a:rPr lang="en-US" altLang="zh-CN" sz="2000" dirty="0">
                <a:ea typeface="宋体" panose="02010600030101010101" pitchFamily="2" charset="-122"/>
                <a:sym typeface="+mn-ea"/>
              </a:rPr>
              <a:t>D</a:t>
            </a:r>
            <a:r>
              <a:rPr lang="en-US" altLang="zh-CN" sz="2000" dirty="0">
                <a:ea typeface="宋体" panose="02010600030101010101" pitchFamily="2" charset="-122"/>
              </a:rPr>
              <a:t>T+LR</a:t>
            </a:r>
            <a:r>
              <a:rPr lang="zh-CN" altLang="en-US" sz="2000" dirty="0">
                <a:ea typeface="宋体" panose="02010600030101010101" pitchFamily="2" charset="-122"/>
              </a:rPr>
              <a:t>模型</a:t>
            </a:r>
            <a:endParaRPr lang="en-US" altLang="zh-CN" sz="2000" dirty="0"/>
          </a:p>
          <a:p>
            <a:pPr lvl="0">
              <a:lnSpc>
                <a:spcPct val="150000"/>
              </a:lnSpc>
            </a:pPr>
            <a:r>
              <a:rPr lang="en-US" sz="2000" dirty="0"/>
              <a:t>Wide &amp; Deep</a:t>
            </a:r>
            <a:r>
              <a:rPr lang="zh-CN" sz="2000" dirty="0">
                <a:ea typeface="宋体" panose="02010600030101010101" pitchFamily="2" charset="-122"/>
              </a:rPr>
              <a:t>模型</a:t>
            </a:r>
            <a:endParaRPr lang="zh-CN" altLang="en-US" sz="2000" dirty="0">
              <a:ea typeface="宋体" panose="02010600030101010101" pitchFamily="2" charset="-122"/>
            </a:endParaRPr>
          </a:p>
          <a:p>
            <a:pPr lvl="0">
              <a:lnSpc>
                <a:spcPct val="150000"/>
              </a:lnSpc>
            </a:pPr>
            <a:r>
              <a:rPr lang="en-US" sz="2000" dirty="0">
                <a:ea typeface="宋体" panose="02010600030101010101" pitchFamily="2" charset="-122"/>
              </a:rPr>
              <a:t>NFM</a:t>
            </a:r>
            <a:r>
              <a:rPr lang="zh-CN" sz="2000" dirty="0">
                <a:ea typeface="宋体" panose="02010600030101010101" pitchFamily="2" charset="-122"/>
              </a:rPr>
              <a:t>算法</a:t>
            </a:r>
            <a:endParaRPr lang="zh-CN" altLang="zh-CN" sz="2000" dirty="0"/>
          </a:p>
          <a:p>
            <a:pPr lvl="0">
              <a:lnSpc>
                <a:spcPct val="150000"/>
              </a:lnSpc>
            </a:pPr>
            <a:r>
              <a:rPr lang="en-US" altLang="zh-CN" sz="2000" dirty="0">
                <a:ea typeface="宋体" panose="02010600030101010101" pitchFamily="2" charset="-122"/>
                <a:sym typeface="+mn-ea"/>
              </a:rPr>
              <a:t>Review</a:t>
            </a:r>
            <a:r>
              <a:rPr lang="zh-CN" altLang="en-US" sz="2000" dirty="0">
                <a:ea typeface="宋体" panose="02010600030101010101" pitchFamily="2" charset="-122"/>
                <a:sym typeface="+mn-ea"/>
              </a:rPr>
              <a:t>学习过的</a:t>
            </a:r>
            <a:r>
              <a:rPr lang="en-US" altLang="zh-CN" sz="2000" dirty="0">
                <a:ea typeface="宋体" panose="02010600030101010101" pitchFamily="2" charset="-122"/>
                <a:sym typeface="+mn-ea"/>
              </a:rPr>
              <a:t>CTR</a:t>
            </a:r>
            <a:r>
              <a:rPr lang="zh-CN" altLang="en-US" sz="2000" dirty="0">
                <a:ea typeface="宋体" panose="02010600030101010101" pitchFamily="2" charset="-122"/>
                <a:sym typeface="+mn-ea"/>
              </a:rPr>
              <a:t>模型</a:t>
            </a:r>
            <a:endParaRPr lang="zh-CN" altLang="zh-CN" sz="2000" dirty="0">
              <a:ea typeface="宋体" panose="02010600030101010101" pitchFamily="2" charset="-122"/>
              <a:sym typeface="+mn-ea"/>
            </a:endParaRPr>
          </a:p>
          <a:p>
            <a:pPr lvl="0">
              <a:lnSpc>
                <a:spcPct val="150000"/>
              </a:lnSpc>
            </a:pPr>
            <a:r>
              <a:rPr lang="zh-CN" altLang="zh-CN" sz="2000" dirty="0">
                <a:ea typeface="宋体" panose="02010600030101010101" pitchFamily="2" charset="-122"/>
                <a:sym typeface="+mn-ea"/>
              </a:rPr>
              <a:t>工具：</a:t>
            </a:r>
            <a:r>
              <a:rPr lang="en-US" altLang="zh-CN" sz="2000" dirty="0">
                <a:ea typeface="宋体" panose="02010600030101010101" pitchFamily="2" charset="-122"/>
                <a:sym typeface="+mn-ea"/>
              </a:rPr>
              <a:t>DeepCTR</a:t>
            </a:r>
          </a:p>
          <a:p>
            <a:pPr lvl="0">
              <a:lnSpc>
                <a:spcPct val="150000"/>
              </a:lnSpc>
            </a:pPr>
            <a:r>
              <a:rPr lang="zh-CN" altLang="en-US" sz="2000" dirty="0">
                <a:ea typeface="宋体" panose="02010600030101010101" pitchFamily="2" charset="-122"/>
              </a:rPr>
              <a:t>使用</a:t>
            </a:r>
            <a:r>
              <a:rPr lang="en-US" altLang="zh-CN" sz="2000" dirty="0">
                <a:ea typeface="宋体" panose="02010600030101010101" pitchFamily="2" charset="-122"/>
              </a:rPr>
              <a:t>GBDT+LR</a:t>
            </a:r>
            <a:r>
              <a:rPr lang="zh-CN" altLang="zh-CN" sz="2000" dirty="0">
                <a:ea typeface="宋体" panose="02010600030101010101" pitchFamily="2" charset="-122"/>
              </a:rPr>
              <a:t>对</a:t>
            </a:r>
            <a:r>
              <a:rPr lang="en-US" altLang="zh-CN" sz="2000" dirty="0">
                <a:ea typeface="宋体" panose="02010600030101010101" pitchFamily="2" charset="-122"/>
              </a:rPr>
              <a:t>8</a:t>
            </a:r>
            <a:r>
              <a:rPr lang="zh-CN" altLang="en-US" sz="2000" dirty="0">
                <a:ea typeface="宋体" panose="02010600030101010101" pitchFamily="2" charset="-122"/>
              </a:rPr>
              <a:t>万个样本进行分类预测</a:t>
            </a:r>
          </a:p>
          <a:p>
            <a:pPr lvl="0">
              <a:lnSpc>
                <a:spcPct val="150000"/>
              </a:lnSpc>
            </a:pPr>
            <a:r>
              <a:rPr lang="zh-CN" altLang="en-US" sz="2000" dirty="0">
                <a:ea typeface="宋体" panose="02010600030101010101" pitchFamily="2" charset="-122"/>
              </a:rPr>
              <a:t>使用</a:t>
            </a:r>
            <a:r>
              <a:rPr lang="en-US" altLang="zh-CN" sz="2000" dirty="0">
                <a:ea typeface="宋体" panose="02010600030101010101" pitchFamily="2" charset="-122"/>
              </a:rPr>
              <a:t>WDL</a:t>
            </a:r>
            <a:r>
              <a:rPr lang="zh-CN" altLang="en-US" sz="2000" dirty="0">
                <a:ea typeface="宋体" panose="02010600030101010101" pitchFamily="2" charset="-122"/>
              </a:rPr>
              <a:t>，</a:t>
            </a:r>
            <a:r>
              <a:rPr lang="en-US" altLang="zh-CN" sz="2000" dirty="0">
                <a:ea typeface="宋体" panose="02010600030101010101" pitchFamily="2" charset="-122"/>
              </a:rPr>
              <a:t>NFM</a:t>
            </a:r>
            <a:r>
              <a:rPr lang="zh-CN" altLang="zh-CN" sz="2000" dirty="0">
                <a:ea typeface="宋体" panose="02010600030101010101" pitchFamily="2" charset="-122"/>
              </a:rPr>
              <a:t>对</a:t>
            </a:r>
            <a:r>
              <a:rPr lang="en-US" altLang="zh-CN" sz="2000" dirty="0">
                <a:ea typeface="宋体" panose="02010600030101010101" pitchFamily="2" charset="-122"/>
              </a:rPr>
              <a:t>Movielens</a:t>
            </a:r>
            <a:r>
              <a:rPr lang="zh-CN" altLang="zh-CN" sz="2000" dirty="0">
                <a:ea typeface="宋体" panose="02010600030101010101" pitchFamily="2" charset="-122"/>
              </a:rPr>
              <a:t>进行推荐</a:t>
            </a:r>
          </a:p>
          <a:p>
            <a:pPr lvl="0">
              <a:lnSpc>
                <a:spcPct val="150000"/>
              </a:lnSpc>
            </a:pPr>
            <a:endParaRPr lang="en-US" altLang="zh-CN" sz="2000" dirty="0"/>
          </a:p>
        </p:txBody>
      </p:sp>
      <p:sp>
        <p:nvSpPr>
          <p:cNvPr id="4" name="Title 1"/>
          <p:cNvSpPr txBox="1"/>
          <p:nvPr/>
        </p:nvSpPr>
        <p:spPr>
          <a:xfrm>
            <a:off x="6615430" y="1147445"/>
            <a:ext cx="5177155" cy="1325880"/>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zh-CN" altLang="en-US">
                <a:ea typeface="宋体" panose="02010600030101010101" pitchFamily="2" charset="-122"/>
                <a:sym typeface="+mn-ea"/>
              </a:rPr>
              <a:t>基于流行度的推荐</a:t>
            </a:r>
            <a:endParaRPr lang="zh-CN" altLang="en-US">
              <a:ea typeface="宋体" panose="02010600030101010101" pitchFamily="2" charset="-122"/>
            </a:endParaRPr>
          </a:p>
        </p:txBody>
      </p:sp>
      <p:sp>
        <p:nvSpPr>
          <p:cNvPr id="5" name="Content Placeholder 2"/>
          <p:cNvSpPr txBox="1"/>
          <p:nvPr/>
        </p:nvSpPr>
        <p:spPr>
          <a:xfrm>
            <a:off x="6615546" y="2293937"/>
            <a:ext cx="4980709" cy="4351338"/>
          </a:xfrm>
          <a:prstGeom prst="rect">
            <a:avLst/>
          </a:prstGeom>
          <a:ln w="12700">
            <a:miter lim="400000"/>
          </a:ln>
        </p:spPr>
        <p:txBody>
          <a:bodyPr lIns="45719" rIns="45719">
            <a:normAutofit lnSpcReduction="1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sz="2000">
                <a:ea typeface="宋体" panose="02010600030101010101" pitchFamily="2" charset="-122"/>
                <a:sym typeface="+mn-ea"/>
              </a:rPr>
              <a:t>认知流行度</a:t>
            </a:r>
            <a:endParaRPr lang="zh-CN" sz="2000">
              <a:ea typeface="宋体" panose="02010600030101010101" pitchFamily="2" charset="-122"/>
            </a:endParaRPr>
          </a:p>
          <a:p>
            <a:pPr lvl="0">
              <a:lnSpc>
                <a:spcPct val="150000"/>
              </a:lnSpc>
            </a:pPr>
            <a:r>
              <a:rPr lang="zh-CN" sz="2000">
                <a:ea typeface="宋体" panose="02010600030101010101" pitchFamily="2" charset="-122"/>
                <a:sym typeface="+mn-ea"/>
              </a:rPr>
              <a:t>MovieLens中的流行度分析</a:t>
            </a:r>
            <a:endParaRPr lang="zh-CN" sz="2000">
              <a:ea typeface="宋体" panose="02010600030101010101" pitchFamily="2" charset="-122"/>
            </a:endParaRPr>
          </a:p>
          <a:p>
            <a:pPr lvl="0">
              <a:lnSpc>
                <a:spcPct val="150000"/>
              </a:lnSpc>
            </a:pPr>
            <a:r>
              <a:rPr lang="zh-CN" sz="2000">
                <a:ea typeface="宋体" panose="02010600030101010101" pitchFamily="2" charset="-122"/>
                <a:sym typeface="+mn-ea"/>
              </a:rPr>
              <a:t>基于流行度的推荐（冷启动，个性化推荐）</a:t>
            </a:r>
            <a:endParaRPr lang="zh-CN" sz="2000">
              <a:ea typeface="宋体" panose="02010600030101010101" pitchFamily="2" charset="-122"/>
            </a:endParaRPr>
          </a:p>
          <a:p>
            <a:pPr lvl="0">
              <a:lnSpc>
                <a:spcPct val="150000"/>
              </a:lnSpc>
            </a:pPr>
            <a:r>
              <a:rPr lang="zh-CN" sz="2000">
                <a:ea typeface="宋体" panose="02010600030101010101" pitchFamily="2" charset="-122"/>
                <a:sym typeface="+mn-ea"/>
              </a:rPr>
              <a:t>如何使用流行度这个指标</a:t>
            </a:r>
            <a:endParaRPr lang="zh-CN" sz="2000">
              <a:ea typeface="宋体" panose="02010600030101010101" pitchFamily="2" charset="-122"/>
            </a:endParaRPr>
          </a:p>
          <a:p>
            <a:pPr lvl="0">
              <a:lnSpc>
                <a:spcPct val="150000"/>
              </a:lnSpc>
            </a:pPr>
            <a:r>
              <a:rPr lang="zh-CN" sz="2000">
                <a:ea typeface="宋体" panose="02010600030101010101" pitchFamily="2" charset="-122"/>
                <a:sym typeface="+mn-ea"/>
              </a:rPr>
              <a:t>简单有效</a:t>
            </a:r>
            <a:r>
              <a:rPr lang="en-US" altLang="zh-CN" sz="2000">
                <a:ea typeface="宋体" panose="02010600030101010101" pitchFamily="2" charset="-122"/>
                <a:sym typeface="+mn-ea"/>
              </a:rPr>
              <a:t>/</a:t>
            </a:r>
            <a:r>
              <a:rPr lang="zh-CN" altLang="en-US" sz="2000">
                <a:ea typeface="宋体" panose="02010600030101010101" pitchFamily="2" charset="-122"/>
                <a:sym typeface="+mn-ea"/>
              </a:rPr>
              <a:t>个性复杂</a:t>
            </a:r>
            <a:endParaRPr lang="zh-CN" sz="2000">
              <a:ea typeface="宋体" panose="02010600030101010101" pitchFamily="2" charset="-122"/>
            </a:endParaRPr>
          </a:p>
          <a:p>
            <a:pPr lvl="0">
              <a:lnSpc>
                <a:spcPct val="150000"/>
              </a:lnSpc>
            </a:pPr>
            <a:r>
              <a:rPr lang="zh-CN" sz="2000">
                <a:ea typeface="宋体" panose="02010600030101010101" pitchFamily="2" charset="-122"/>
                <a:sym typeface="+mn-ea"/>
              </a:rPr>
              <a:t>推荐系统的架构</a:t>
            </a:r>
            <a:endParaRPr sz="2000"/>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Wide &amp; Deep</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55143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342900" indent="-342900" algn="just">
              <a:lnSpc>
                <a:spcPct val="150000"/>
              </a:lnSpc>
              <a:spcAft>
                <a:spcPts val="0"/>
              </a:spcAft>
              <a:buFont typeface="Arial" panose="020B0604020202020204" pitchFamily="34" charset="0"/>
              <a:buChar char="•"/>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Wide推荐：</a:t>
            </a:r>
          </a:p>
          <a:p>
            <a:pPr marL="0" indent="0" algn="just">
              <a:lnSpc>
                <a:spcPct val="150000"/>
              </a:lnSpc>
              <a:spcAft>
                <a:spcPts val="0"/>
              </a:spcAft>
              <a:buFont typeface="Arial" panose="020B0604020202020204" pitchFamily="34" charset="0"/>
              <a:buNone/>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系统通过获得用户的购物日志数据，包括用户点击哪些商品，购买过哪些商品，然后通过</a:t>
            </a: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O</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ne</a:t>
            </a: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H</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ot编码</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转换为</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离散特征</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好处是可解释性强，不足在于特征组合需要人为操作</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Deep推荐</a:t>
            </a:r>
          </a:p>
          <a:p>
            <a:pPr marL="0" indent="0" algn="just">
              <a:lnSpc>
                <a:spcPct val="150000"/>
              </a:lnSpc>
              <a:spcAft>
                <a:spcPts val="0"/>
              </a:spcAft>
              <a:buFont typeface="Arial" panose="020B0604020202020204" pitchFamily="34" charset="0"/>
              <a:buNone/>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通过深度学习出一些向量，这些向量是隐性特征，往往</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没有</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可解释性的</a:t>
            </a:r>
          </a:p>
          <a:p>
            <a:pPr algn="just">
              <a:lnSpc>
                <a:spcPct val="150000"/>
              </a:lnSpc>
              <a:spcAft>
                <a:spcPts val="0"/>
              </a:spcAft>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两个模型融合的方法：</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ensemble</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两个模型分别对全量数据进行预测，然后根据权重组合最终的预测结果</a:t>
            </a:r>
          </a:p>
          <a:p>
            <a:pPr marL="0" indent="0" algn="just">
              <a:lnSpc>
                <a:spcPct val="150000"/>
              </a:lnSpc>
              <a:spcAft>
                <a:spcPts val="0"/>
              </a:spcAft>
              <a:buFont typeface="Arial" panose="020B0604020202020204" pitchFamily="34" charset="0"/>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joint training</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wide和deep的特征合一，构成一个模型进行预测</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4" name="图片 3"/>
          <p:cNvPicPr>
            <a:picLocks noChangeAspect="1"/>
          </p:cNvPicPr>
          <p:nvPr/>
        </p:nvPicPr>
        <p:blipFill>
          <a:blip r:embed="rId4"/>
          <a:stretch>
            <a:fillRect/>
          </a:stretch>
        </p:blipFill>
        <p:spPr>
          <a:xfrm>
            <a:off x="6351270" y="1627505"/>
            <a:ext cx="5661660" cy="2737485"/>
          </a:xfrm>
          <a:prstGeom prst="rect">
            <a:avLst/>
          </a:prstGeom>
        </p:spPr>
      </p:pic>
    </p:spTree>
    <p:custDataLst>
      <p:tags r:id="rId1"/>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Wide &amp; Deep</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55143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342900" indent="-342900" algn="just">
              <a:lnSpc>
                <a:spcPct val="150000"/>
              </a:lnSpc>
              <a:spcAft>
                <a:spcPts val="0"/>
              </a:spcAft>
              <a:buFont typeface="Arial" panose="020B0604020202020204" pitchFamily="34" charset="0"/>
              <a:buChar char="•"/>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Wide推荐</a:t>
            </a:r>
          </a:p>
          <a:p>
            <a:pPr marL="0" indent="0" algn="just">
              <a:lnSpc>
                <a:spcPct val="150000"/>
              </a:lnSpc>
              <a:spcAft>
                <a:spcPts val="0"/>
              </a:spcAft>
              <a:buFont typeface="Arial" panose="020B0604020202020204" pitchFamily="34" charset="0"/>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采用</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Linear Regression</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，特征组合需要人来设计</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一个有d个特征的样本</a:t>
            </a:r>
          </a:p>
          <a:p>
            <a:pPr marL="0" indent="0" algn="just">
              <a:lnSpc>
                <a:spcPct val="150000"/>
              </a:lnSpc>
              <a:spcAft>
                <a:spcPts val="0"/>
              </a:spcAft>
              <a:buFont typeface="Arial" panose="020B0604020202020204" pitchFamily="34" charset="0"/>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模型的参数</a:t>
            </a:r>
          </a:p>
          <a:p>
            <a:pPr marL="0" indent="0" algn="just">
              <a:lnSpc>
                <a:spcPct val="150000"/>
              </a:lnSpc>
              <a:spcAft>
                <a:spcPts val="0"/>
              </a:spcAft>
              <a:buFont typeface="Arial" panose="020B0604020202020204" pitchFamily="34" charset="0"/>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线性回归</a:t>
            </a:r>
          </a:p>
          <a:p>
            <a:pPr marL="0" indent="0" algn="just">
              <a:lnSpc>
                <a:spcPct val="150000"/>
              </a:lnSpc>
              <a:spcAft>
                <a:spcPts val="0"/>
              </a:spcAft>
              <a:buFont typeface="Arial" panose="020B0604020202020204" pitchFamily="34" charset="0"/>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实际中往往需要交叉特征 </a:t>
            </a:r>
          </a:p>
          <a:p>
            <a:pPr marL="342900" indent="-342900" algn="just">
              <a:lnSpc>
                <a:spcPct val="150000"/>
              </a:lnSpc>
              <a:spcAft>
                <a:spcPts val="0"/>
              </a:spcAft>
              <a:buFont typeface="Arial" panose="020B0604020202020204" pitchFamily="34" charset="0"/>
              <a:buChar char="•"/>
            </a:pP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最终</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Wide</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p>
        </p:txBody>
      </p:sp>
      <p:graphicFrame>
        <p:nvGraphicFramePr>
          <p:cNvPr id="8" name="对象 -2147482616"/>
          <p:cNvGraphicFramePr>
            <a:graphicFrameLocks noChangeAspect="1"/>
          </p:cNvGraphicFramePr>
          <p:nvPr/>
        </p:nvGraphicFramePr>
        <p:xfrm>
          <a:off x="1842135" y="3411538"/>
          <a:ext cx="1505585" cy="415925"/>
        </p:xfrm>
        <a:graphic>
          <a:graphicData uri="http://schemas.openxmlformats.org/presentationml/2006/ole">
            <mc:AlternateContent xmlns:mc="http://schemas.openxmlformats.org/markup-compatibility/2006">
              <mc:Choice xmlns:v="urn:schemas-microsoft-com:vml" Requires="v">
                <p:oleObj spid="_x0000_s6160" r:id="rId5" imgW="838200" imgH="228600" progId="Equation.KSEE3">
                  <p:embed/>
                </p:oleObj>
              </mc:Choice>
              <mc:Fallback>
                <p:oleObj r:id="rId5" imgW="838200" imgH="228600" progId="Equation.KSEE3">
                  <p:embed/>
                  <p:pic>
                    <p:nvPicPr>
                      <p:cNvPr id="0" name="图片 3075"/>
                      <p:cNvPicPr/>
                      <p:nvPr/>
                    </p:nvPicPr>
                    <p:blipFill>
                      <a:blip r:embed="rId6"/>
                      <a:stretch>
                        <a:fillRect/>
                      </a:stretch>
                    </p:blipFill>
                    <p:spPr>
                      <a:xfrm>
                        <a:off x="1842135" y="3411538"/>
                        <a:ext cx="1505585" cy="415925"/>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1948815" y="2926398"/>
          <a:ext cx="2531745" cy="415925"/>
        </p:xfrm>
        <a:graphic>
          <a:graphicData uri="http://schemas.openxmlformats.org/presentationml/2006/ole">
            <mc:AlternateContent xmlns:mc="http://schemas.openxmlformats.org/markup-compatibility/2006">
              <mc:Choice xmlns:v="urn:schemas-microsoft-com:vml" Requires="v">
                <p:oleObj spid="_x0000_s6161" r:id="rId7" imgW="1409700" imgH="228600" progId="Equation.KSEE3">
                  <p:embed/>
                </p:oleObj>
              </mc:Choice>
              <mc:Fallback>
                <p:oleObj r:id="rId7" imgW="1409700" imgH="228600" progId="Equation.KSEE3">
                  <p:embed/>
                  <p:pic>
                    <p:nvPicPr>
                      <p:cNvPr id="0" name="图片 3075"/>
                      <p:cNvPicPr/>
                      <p:nvPr/>
                    </p:nvPicPr>
                    <p:blipFill>
                      <a:blip r:embed="rId8"/>
                      <a:stretch>
                        <a:fillRect/>
                      </a:stretch>
                    </p:blipFill>
                    <p:spPr>
                      <a:xfrm>
                        <a:off x="1948815" y="2926398"/>
                        <a:ext cx="2531745" cy="415925"/>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2914650" y="2378393"/>
          <a:ext cx="2348865" cy="415925"/>
        </p:xfrm>
        <a:graphic>
          <a:graphicData uri="http://schemas.openxmlformats.org/presentationml/2006/ole">
            <mc:AlternateContent xmlns:mc="http://schemas.openxmlformats.org/markup-compatibility/2006">
              <mc:Choice xmlns:v="urn:schemas-microsoft-com:vml" Requires="v">
                <p:oleObj spid="_x0000_s6162" r:id="rId9" imgW="1308100" imgH="228600" progId="Equation.KSEE3">
                  <p:embed/>
                </p:oleObj>
              </mc:Choice>
              <mc:Fallback>
                <p:oleObj r:id="rId9" imgW="1308100" imgH="228600" progId="Equation.KSEE3">
                  <p:embed/>
                  <p:pic>
                    <p:nvPicPr>
                      <p:cNvPr id="0" name="图片 3075"/>
                      <p:cNvPicPr/>
                      <p:nvPr/>
                    </p:nvPicPr>
                    <p:blipFill>
                      <a:blip r:embed="rId10"/>
                      <a:stretch>
                        <a:fillRect/>
                      </a:stretch>
                    </p:blipFill>
                    <p:spPr>
                      <a:xfrm>
                        <a:off x="2914650" y="2378393"/>
                        <a:ext cx="2348865" cy="415925"/>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3188970" y="3745231"/>
          <a:ext cx="2704465" cy="756920"/>
        </p:xfrm>
        <a:graphic>
          <a:graphicData uri="http://schemas.openxmlformats.org/presentationml/2006/ole">
            <mc:AlternateContent xmlns:mc="http://schemas.openxmlformats.org/markup-compatibility/2006">
              <mc:Choice xmlns:v="urn:schemas-microsoft-com:vml" Requires="v">
                <p:oleObj spid="_x0000_s6163" r:id="rId11" imgW="1505585" imgH="415925" progId="Equation.KSEE3">
                  <p:embed/>
                </p:oleObj>
              </mc:Choice>
              <mc:Fallback>
                <p:oleObj r:id="rId11" imgW="1505585" imgH="415925" progId="Equation.KSEE3">
                  <p:embed/>
                  <p:pic>
                    <p:nvPicPr>
                      <p:cNvPr id="0" name="图片 3075"/>
                      <p:cNvPicPr/>
                      <p:nvPr/>
                    </p:nvPicPr>
                    <p:blipFill>
                      <a:blip r:embed="rId12"/>
                      <a:stretch>
                        <a:fillRect/>
                      </a:stretch>
                    </p:blipFill>
                    <p:spPr>
                      <a:xfrm>
                        <a:off x="3188970" y="3745231"/>
                        <a:ext cx="2704465" cy="756920"/>
                      </a:xfrm>
                      <a:prstGeom prst="rect">
                        <a:avLst/>
                      </a:prstGeom>
                      <a:noFill/>
                      <a:ln w="38100">
                        <a:noFill/>
                        <a:miter/>
                      </a:ln>
                    </p:spPr>
                  </p:pic>
                </p:oleObj>
              </mc:Fallback>
            </mc:AlternateContent>
          </a:graphicData>
        </a:graphic>
      </p:graphicFrame>
      <p:sp>
        <p:nvSpPr>
          <p:cNvPr id="11" name="左箭头 10"/>
          <p:cNvSpPr/>
          <p:nvPr/>
        </p:nvSpPr>
        <p:spPr>
          <a:xfrm rot="14400000">
            <a:off x="3584575" y="4374515"/>
            <a:ext cx="407670" cy="302895"/>
          </a:xfrm>
          <a:prstGeom prst="lef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2" name="Content Placeholder 2"/>
          <p:cNvSpPr txBox="1">
            <a:spLocks noGrp="1"/>
          </p:cNvSpPr>
          <p:nvPr/>
        </p:nvSpPr>
        <p:spPr>
          <a:xfrm>
            <a:off x="3836035" y="4668520"/>
            <a:ext cx="1834515" cy="44132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第k个交叉特征</a:t>
            </a:r>
          </a:p>
        </p:txBody>
      </p:sp>
      <p:graphicFrame>
        <p:nvGraphicFramePr>
          <p:cNvPr id="13" name="对象 -2147482616"/>
          <p:cNvGraphicFramePr>
            <a:graphicFrameLocks noChangeAspect="1"/>
          </p:cNvGraphicFramePr>
          <p:nvPr/>
        </p:nvGraphicFramePr>
        <p:xfrm>
          <a:off x="2228215" y="5187951"/>
          <a:ext cx="2781935" cy="786130"/>
        </p:xfrm>
        <a:graphic>
          <a:graphicData uri="http://schemas.openxmlformats.org/presentationml/2006/ole">
            <mc:AlternateContent xmlns:mc="http://schemas.openxmlformats.org/markup-compatibility/2006">
              <mc:Choice xmlns:v="urn:schemas-microsoft-com:vml" Requires="v">
                <p:oleObj spid="_x0000_s6164" r:id="rId13" imgW="1548765" imgH="431800" progId="Equation.KSEE3">
                  <p:embed/>
                </p:oleObj>
              </mc:Choice>
              <mc:Fallback>
                <p:oleObj r:id="rId13" imgW="1548765" imgH="431800" progId="Equation.KSEE3">
                  <p:embed/>
                  <p:pic>
                    <p:nvPicPr>
                      <p:cNvPr id="0" name="图片 3075"/>
                      <p:cNvPicPr/>
                      <p:nvPr/>
                    </p:nvPicPr>
                    <p:blipFill>
                      <a:blip r:embed="rId14"/>
                      <a:stretch>
                        <a:fillRect/>
                      </a:stretch>
                    </p:blipFill>
                    <p:spPr>
                      <a:xfrm>
                        <a:off x="2228215" y="5187951"/>
                        <a:ext cx="2781935" cy="786130"/>
                      </a:xfrm>
                      <a:prstGeom prst="rect">
                        <a:avLst/>
                      </a:prstGeom>
                      <a:noFill/>
                      <a:ln w="38100">
                        <a:noFill/>
                        <a:miter/>
                      </a:ln>
                    </p:spPr>
                  </p:pic>
                </p:oleObj>
              </mc:Fallback>
            </mc:AlternateContent>
          </a:graphicData>
        </a:graphic>
      </p:graphicFrame>
      <p:sp>
        <p:nvSpPr>
          <p:cNvPr id="16" name="文本框 15"/>
          <p:cNvSpPr txBox="1"/>
          <p:nvPr/>
        </p:nvSpPr>
        <p:spPr>
          <a:xfrm>
            <a:off x="6487160" y="4502150"/>
            <a:ext cx="5027295"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wide模型是线性模型，输入特征可以是连续特征，也可以是稀疏的离散特征。离散特征通过交叉可以组成更高维的离散特征。</a:t>
            </a:r>
          </a:p>
        </p:txBody>
      </p:sp>
      <p:pic>
        <p:nvPicPr>
          <p:cNvPr id="4" name="图片 3"/>
          <p:cNvPicPr>
            <a:picLocks noChangeAspect="1"/>
          </p:cNvPicPr>
          <p:nvPr/>
        </p:nvPicPr>
        <p:blipFill>
          <a:blip r:embed="rId15"/>
          <a:stretch>
            <a:fillRect/>
          </a:stretch>
        </p:blipFill>
        <p:spPr>
          <a:xfrm>
            <a:off x="7355840" y="1857375"/>
            <a:ext cx="2828925" cy="2238375"/>
          </a:xfrm>
          <a:prstGeom prst="rect">
            <a:avLst/>
          </a:prstGeom>
        </p:spPr>
      </p:pic>
    </p:spTree>
    <p:custDataLst>
      <p:tags r:id="rId2"/>
    </p:custData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Wide &amp; Deep</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52870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342900" indent="-342900" algn="just">
              <a:lnSpc>
                <a:spcPct val="150000"/>
              </a:lnSpc>
              <a:spcAft>
                <a:spcPts val="0"/>
              </a:spcAft>
              <a:buFont typeface="Arial" panose="020B0604020202020204" pitchFamily="34" charset="0"/>
              <a:buChar char="•"/>
            </a:pP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Deep</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推荐</a:t>
            </a:r>
          </a:p>
          <a:p>
            <a:pPr marL="0" indent="0" algn="just">
              <a:lnSpc>
                <a:spcPct val="150000"/>
              </a:lnSpc>
              <a:spcAft>
                <a:spcPts val="0"/>
              </a:spcAft>
              <a:buFont typeface="Arial" panose="020B0604020202020204" pitchFamily="34" charset="0"/>
              <a:buNone/>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Deep</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使用的特征：连续特征，Embedding后的离散特征，</a:t>
            </a:r>
          </a:p>
          <a:p>
            <a:pPr marL="0" indent="0" algn="just">
              <a:lnSpc>
                <a:spcPct val="150000"/>
              </a:lnSpc>
              <a:spcAft>
                <a:spcPts val="0"/>
              </a:spcAft>
              <a:buFont typeface="Arial" panose="020B0604020202020204" pitchFamily="34" charset="0"/>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使用</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前馈网络模型，特征</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首先</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转换为低维稠密向量，作为第一个隐藏层的输入，</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解决维度爆炸问题</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根据最终的loss反向训练更新。向量进行随机初始化，隐藏层的激活函数通常使用ReLU</a:t>
            </a:r>
          </a:p>
          <a:p>
            <a:pPr marL="0" indent="0" algn="just">
              <a:lnSpc>
                <a:spcPct val="150000"/>
              </a:lnSpc>
              <a:spcAft>
                <a:spcPts val="0"/>
              </a:spcAft>
              <a:buFont typeface="Arial" panose="020B0604020202020204" pitchFamily="34" charset="0"/>
              <a:buNone/>
            </a:pP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Wide</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使用的特征：Cross Product Transformation生成的组合特征</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，但无法学习到训练集中没有出现的组合特征</a:t>
            </a:r>
          </a:p>
          <a:p>
            <a:pPr algn="just">
              <a:lnSpc>
                <a:spcPct val="150000"/>
              </a:lnSpc>
              <a:spcAft>
                <a:spcPts val="0"/>
              </a:spcAft>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Wide join Deep</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 </a:t>
            </a:r>
          </a:p>
        </p:txBody>
      </p:sp>
      <p:sp>
        <p:nvSpPr>
          <p:cNvPr id="16" name="文本框 15"/>
          <p:cNvSpPr txBox="1"/>
          <p:nvPr/>
        </p:nvSpPr>
        <p:spPr>
          <a:xfrm>
            <a:off x="6720205" y="4625340"/>
            <a:ext cx="5027295"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             </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代表</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X</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的</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Cross Product Transformation</a:t>
            </a: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             </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代表</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Wide</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模型的权重向量</a:t>
            </a:r>
          </a:p>
          <a:p>
            <a:pPr marL="0" marR="0" indent="0" algn="l" defTabSz="914400" rtl="0" fontAlgn="auto" latinLnBrk="0" hangingPunct="0">
              <a:lnSpc>
                <a:spcPct val="100000"/>
              </a:lnSpc>
              <a:spcBef>
                <a:spcPts val="0"/>
              </a:spcBef>
              <a:spcAft>
                <a:spcPts val="0"/>
              </a:spcAft>
              <a:buClrTx/>
              <a:buSzTx/>
              <a:buFontTx/>
              <a:buNone/>
            </a:pP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代表</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Deep</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模型的权重向量</a:t>
            </a:r>
          </a:p>
          <a:p>
            <a:pPr marL="0" marR="0" indent="0" algn="l" defTabSz="914400" rtl="0" fontAlgn="auto" latinLnBrk="0" hangingPunct="0">
              <a:lnSpc>
                <a:spcPct val="100000"/>
              </a:lnSpc>
              <a:spcBef>
                <a:spcPts val="0"/>
              </a:spcBef>
              <a:spcAft>
                <a:spcPts val="0"/>
              </a:spcAft>
              <a:buClrTx/>
              <a:buSzTx/>
              <a:buFontTx/>
              <a:buNone/>
            </a:pP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代表最终的神经网络数结果，</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b</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为偏差</a:t>
            </a:r>
          </a:p>
        </p:txBody>
      </p:sp>
      <p:pic>
        <p:nvPicPr>
          <p:cNvPr id="4" name="图片 3"/>
          <p:cNvPicPr>
            <a:picLocks noChangeAspect="1"/>
          </p:cNvPicPr>
          <p:nvPr/>
        </p:nvPicPr>
        <p:blipFill>
          <a:blip r:embed="rId5"/>
          <a:stretch>
            <a:fillRect/>
          </a:stretch>
        </p:blipFill>
        <p:spPr>
          <a:xfrm>
            <a:off x="6085840" y="1489710"/>
            <a:ext cx="5661660" cy="2737485"/>
          </a:xfrm>
          <a:prstGeom prst="rect">
            <a:avLst/>
          </a:prstGeom>
        </p:spPr>
      </p:pic>
      <p:graphicFrame>
        <p:nvGraphicFramePr>
          <p:cNvPr id="5" name="对象 -2147482616"/>
          <p:cNvGraphicFramePr>
            <a:graphicFrameLocks noChangeAspect="1"/>
          </p:cNvGraphicFramePr>
          <p:nvPr/>
        </p:nvGraphicFramePr>
        <p:xfrm>
          <a:off x="1844675" y="4345440"/>
          <a:ext cx="2837180" cy="438150"/>
        </p:xfrm>
        <a:graphic>
          <a:graphicData uri="http://schemas.openxmlformats.org/presentationml/2006/ole">
            <mc:AlternateContent xmlns:mc="http://schemas.openxmlformats.org/markup-compatibility/2006">
              <mc:Choice xmlns:v="urn:schemas-microsoft-com:vml" Requires="v">
                <p:oleObj spid="_x0000_s7184" r:id="rId6" imgW="1498600" imgH="228600" progId="Equation.KSEE3">
                  <p:embed/>
                </p:oleObj>
              </mc:Choice>
              <mc:Fallback>
                <p:oleObj r:id="rId6" imgW="1498600" imgH="228600" progId="Equation.KSEE3">
                  <p:embed/>
                  <p:pic>
                    <p:nvPicPr>
                      <p:cNvPr id="0" name="图片 3075"/>
                      <p:cNvPicPr/>
                      <p:nvPr/>
                    </p:nvPicPr>
                    <p:blipFill>
                      <a:blip r:embed="rId7"/>
                      <a:stretch>
                        <a:fillRect/>
                      </a:stretch>
                    </p:blipFill>
                    <p:spPr>
                      <a:xfrm>
                        <a:off x="1844675" y="4345440"/>
                        <a:ext cx="2837180" cy="438150"/>
                      </a:xfrm>
                      <a:prstGeom prst="rect">
                        <a:avLst/>
                      </a:prstGeom>
                      <a:noFill/>
                      <a:ln w="38100">
                        <a:noFill/>
                        <a:miter/>
                      </a:ln>
                    </p:spPr>
                  </p:pic>
                </p:oleObj>
              </mc:Fallback>
            </mc:AlternateContent>
          </a:graphicData>
        </a:graphic>
      </p:graphicFrame>
      <p:pic>
        <p:nvPicPr>
          <p:cNvPr id="7" name="图片 6"/>
          <p:cNvPicPr>
            <a:picLocks noChangeAspect="1"/>
          </p:cNvPicPr>
          <p:nvPr/>
        </p:nvPicPr>
        <p:blipFill>
          <a:blip r:embed="rId8"/>
          <a:stretch>
            <a:fillRect/>
          </a:stretch>
        </p:blipFill>
        <p:spPr>
          <a:xfrm>
            <a:off x="2682875" y="5902960"/>
            <a:ext cx="4210050" cy="342900"/>
          </a:xfrm>
          <a:prstGeom prst="rect">
            <a:avLst/>
          </a:prstGeom>
        </p:spPr>
      </p:pic>
      <p:sp>
        <p:nvSpPr>
          <p:cNvPr id="11" name="左箭头 10"/>
          <p:cNvSpPr/>
          <p:nvPr/>
        </p:nvSpPr>
        <p:spPr>
          <a:xfrm rot="9360000">
            <a:off x="6839585" y="5873115"/>
            <a:ext cx="407670" cy="302895"/>
          </a:xfrm>
          <a:prstGeom prst="lef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8" name="对象 -2147482616"/>
          <p:cNvGraphicFramePr>
            <a:graphicFrameLocks noChangeAspect="1"/>
          </p:cNvGraphicFramePr>
          <p:nvPr/>
        </p:nvGraphicFramePr>
        <p:xfrm>
          <a:off x="6795770" y="4634865"/>
          <a:ext cx="615950" cy="344170"/>
        </p:xfrm>
        <a:graphic>
          <a:graphicData uri="http://schemas.openxmlformats.org/presentationml/2006/ole">
            <mc:AlternateContent xmlns:mc="http://schemas.openxmlformats.org/markup-compatibility/2006">
              <mc:Choice xmlns:v="urn:schemas-microsoft-com:vml" Requires="v">
                <p:oleObj spid="_x0000_s7185" r:id="rId9" imgW="368300" imgH="203200" progId="Equation.KSEE3">
                  <p:embed/>
                </p:oleObj>
              </mc:Choice>
              <mc:Fallback>
                <p:oleObj r:id="rId9" imgW="368300" imgH="203200" progId="Equation.KSEE3">
                  <p:embed/>
                  <p:pic>
                    <p:nvPicPr>
                      <p:cNvPr id="0" name="图片 3075"/>
                      <p:cNvPicPr/>
                      <p:nvPr/>
                    </p:nvPicPr>
                    <p:blipFill>
                      <a:blip r:embed="rId10"/>
                      <a:stretch>
                        <a:fillRect/>
                      </a:stretch>
                    </p:blipFill>
                    <p:spPr>
                      <a:xfrm>
                        <a:off x="6795770" y="4634865"/>
                        <a:ext cx="615950" cy="344170"/>
                      </a:xfrm>
                      <a:prstGeom prst="rect">
                        <a:avLst/>
                      </a:prstGeom>
                      <a:noFill/>
                      <a:ln w="38100">
                        <a:noFill/>
                        <a:miter/>
                      </a:ln>
                    </p:spPr>
                  </p:pic>
                </p:oleObj>
              </mc:Fallback>
            </mc:AlternateContent>
          </a:graphicData>
        </a:graphic>
      </p:graphicFrame>
      <p:graphicFrame>
        <p:nvGraphicFramePr>
          <p:cNvPr id="10" name="对象 -2147482616"/>
          <p:cNvGraphicFramePr>
            <a:graphicFrameLocks noChangeAspect="1"/>
          </p:cNvGraphicFramePr>
          <p:nvPr/>
        </p:nvGraphicFramePr>
        <p:xfrm>
          <a:off x="6859270" y="4863465"/>
          <a:ext cx="552450" cy="387350"/>
        </p:xfrm>
        <a:graphic>
          <a:graphicData uri="http://schemas.openxmlformats.org/presentationml/2006/ole">
            <mc:AlternateContent xmlns:mc="http://schemas.openxmlformats.org/markup-compatibility/2006">
              <mc:Choice xmlns:v="urn:schemas-microsoft-com:vml" Requires="v">
                <p:oleObj spid="_x0000_s7186" r:id="rId11" imgW="330200" imgH="228600" progId="Equation.KSEE3">
                  <p:embed/>
                </p:oleObj>
              </mc:Choice>
              <mc:Fallback>
                <p:oleObj r:id="rId11" imgW="330200" imgH="228600" progId="Equation.KSEE3">
                  <p:embed/>
                  <p:pic>
                    <p:nvPicPr>
                      <p:cNvPr id="0" name="图片 3075"/>
                      <p:cNvPicPr/>
                      <p:nvPr/>
                    </p:nvPicPr>
                    <p:blipFill>
                      <a:blip r:embed="rId12"/>
                      <a:stretch>
                        <a:fillRect/>
                      </a:stretch>
                    </p:blipFill>
                    <p:spPr>
                      <a:xfrm>
                        <a:off x="6859270" y="4863465"/>
                        <a:ext cx="552450" cy="387350"/>
                      </a:xfrm>
                      <a:prstGeom prst="rect">
                        <a:avLst/>
                      </a:prstGeom>
                      <a:noFill/>
                      <a:ln w="38100">
                        <a:noFill/>
                        <a:miter/>
                      </a:ln>
                    </p:spPr>
                  </p:pic>
                </p:oleObj>
              </mc:Fallback>
            </mc:AlternateContent>
          </a:graphicData>
        </a:graphic>
      </p:graphicFrame>
      <p:graphicFrame>
        <p:nvGraphicFramePr>
          <p:cNvPr id="13" name="对象 -2147482616"/>
          <p:cNvGraphicFramePr>
            <a:graphicFrameLocks noChangeAspect="1"/>
          </p:cNvGraphicFramePr>
          <p:nvPr/>
        </p:nvGraphicFramePr>
        <p:xfrm>
          <a:off x="6878320" y="5165090"/>
          <a:ext cx="552450" cy="408940"/>
        </p:xfrm>
        <a:graphic>
          <a:graphicData uri="http://schemas.openxmlformats.org/presentationml/2006/ole">
            <mc:AlternateContent xmlns:mc="http://schemas.openxmlformats.org/markup-compatibility/2006">
              <mc:Choice xmlns:v="urn:schemas-microsoft-com:vml" Requires="v">
                <p:oleObj spid="_x0000_s7187" r:id="rId13" imgW="330200" imgH="241300" progId="Equation.KSEE3">
                  <p:embed/>
                </p:oleObj>
              </mc:Choice>
              <mc:Fallback>
                <p:oleObj r:id="rId13" imgW="330200" imgH="241300" progId="Equation.KSEE3">
                  <p:embed/>
                  <p:pic>
                    <p:nvPicPr>
                      <p:cNvPr id="0" name="图片 3075"/>
                      <p:cNvPicPr/>
                      <p:nvPr/>
                    </p:nvPicPr>
                    <p:blipFill>
                      <a:blip r:embed="rId14"/>
                      <a:stretch>
                        <a:fillRect/>
                      </a:stretch>
                    </p:blipFill>
                    <p:spPr>
                      <a:xfrm>
                        <a:off x="6878320" y="5165090"/>
                        <a:ext cx="552450" cy="408940"/>
                      </a:xfrm>
                      <a:prstGeom prst="rect">
                        <a:avLst/>
                      </a:prstGeom>
                      <a:noFill/>
                      <a:ln w="38100">
                        <a:noFill/>
                        <a:miter/>
                      </a:ln>
                    </p:spPr>
                  </p:pic>
                </p:oleObj>
              </mc:Fallback>
            </mc:AlternateContent>
          </a:graphicData>
        </a:graphic>
      </p:graphicFrame>
      <p:graphicFrame>
        <p:nvGraphicFramePr>
          <p:cNvPr id="17" name="对象 -2147482616"/>
          <p:cNvGraphicFramePr>
            <a:graphicFrameLocks noChangeAspect="1"/>
          </p:cNvGraphicFramePr>
          <p:nvPr/>
        </p:nvGraphicFramePr>
        <p:xfrm>
          <a:off x="6913880" y="5515293"/>
          <a:ext cx="510540" cy="366395"/>
        </p:xfrm>
        <a:graphic>
          <a:graphicData uri="http://schemas.openxmlformats.org/presentationml/2006/ole">
            <mc:AlternateContent xmlns:mc="http://schemas.openxmlformats.org/markup-compatibility/2006">
              <mc:Choice xmlns:v="urn:schemas-microsoft-com:vml" Requires="v">
                <p:oleObj spid="_x0000_s7188" r:id="rId15" imgW="304800" imgH="215900" progId="Equation.KSEE3">
                  <p:embed/>
                </p:oleObj>
              </mc:Choice>
              <mc:Fallback>
                <p:oleObj r:id="rId15" imgW="304800" imgH="215900" progId="Equation.KSEE3">
                  <p:embed/>
                  <p:pic>
                    <p:nvPicPr>
                      <p:cNvPr id="0" name="图片 3075"/>
                      <p:cNvPicPr/>
                      <p:nvPr/>
                    </p:nvPicPr>
                    <p:blipFill>
                      <a:blip r:embed="rId16"/>
                      <a:stretch>
                        <a:fillRect/>
                      </a:stretch>
                    </p:blipFill>
                    <p:spPr>
                      <a:xfrm>
                        <a:off x="6913880" y="5515293"/>
                        <a:ext cx="510540" cy="36639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Wide &amp; Deep</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671195" y="3637280"/>
            <a:ext cx="5287010" cy="18078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342900" indent="-342900" algn="just">
              <a:lnSpc>
                <a:spcPct val="150000"/>
              </a:lnSpc>
              <a:spcAft>
                <a:spcPts val="0"/>
              </a:spcAft>
              <a:buFont typeface="Arial" panose="020B0604020202020204" pitchFamily="34" charset="0"/>
              <a:buChar char="•"/>
            </a:pP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Google</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在2016年</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基于</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TensorFlow发布的用于分类和回归的模型，并应用到了 Google Play 的应用推荐中 </a:t>
            </a:r>
          </a:p>
          <a:p>
            <a:pPr marL="0" indent="0" algn="just">
              <a:lnSpc>
                <a:spcPct val="150000"/>
              </a:lnSpc>
              <a:spcAft>
                <a:spcPts val="0"/>
              </a:spcAft>
              <a:buFont typeface="Arial" panose="020B0604020202020204" pitchFamily="34" charset="0"/>
              <a:buNone/>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W</a:t>
            </a: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ide &amp; Deep</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模型不</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论</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在线下还是线上相比于单独的wide模型和单独的</a:t>
            </a: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D</a:t>
            </a: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eep模型，效果都有明显提升。</a:t>
            </a:r>
          </a:p>
          <a:p>
            <a:pPr marL="0" indent="0" algn="just">
              <a:lnSpc>
                <a:spcPct val="150000"/>
              </a:lnSpc>
              <a:spcAft>
                <a:spcPts val="0"/>
              </a:spcAft>
              <a:buFont typeface="Arial" panose="020B0604020202020204" pitchFamily="34" charset="0"/>
              <a:buNone/>
            </a:pP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2" name="图片 1"/>
          <p:cNvPicPr>
            <a:picLocks noChangeAspect="1"/>
          </p:cNvPicPr>
          <p:nvPr/>
        </p:nvPicPr>
        <p:blipFill>
          <a:blip r:embed="rId4"/>
          <a:stretch>
            <a:fillRect/>
          </a:stretch>
        </p:blipFill>
        <p:spPr>
          <a:xfrm>
            <a:off x="6414770" y="4008120"/>
            <a:ext cx="5143500" cy="1771650"/>
          </a:xfrm>
          <a:prstGeom prst="rect">
            <a:avLst/>
          </a:prstGeom>
        </p:spPr>
      </p:pic>
      <p:pic>
        <p:nvPicPr>
          <p:cNvPr id="3" name="图片 2"/>
          <p:cNvPicPr>
            <a:picLocks noChangeAspect="1"/>
          </p:cNvPicPr>
          <p:nvPr/>
        </p:nvPicPr>
        <p:blipFill>
          <a:blip r:embed="rId5"/>
          <a:stretch>
            <a:fillRect/>
          </a:stretch>
        </p:blipFill>
        <p:spPr>
          <a:xfrm>
            <a:off x="671195" y="1322705"/>
            <a:ext cx="10629900" cy="2314575"/>
          </a:xfrm>
          <a:prstGeom prst="rect">
            <a:avLst/>
          </a:prstGeom>
        </p:spPr>
      </p:pic>
    </p:spTree>
    <p:custDataLst>
      <p:tags r:id="rId1"/>
    </p:custData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Wide &amp; Deep</a:t>
            </a:r>
            <a:r>
              <a:rPr lang="zh-CN" altLang="zh-CN"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8868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DeepCTR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工具</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https://github.com/shenweichen/DeepCTR</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实现了多种</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CTR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深度模型</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与</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Tensorflow 1.4</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和</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2.0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兼容</a:t>
            </a:r>
          </a:p>
        </p:txBody>
      </p:sp>
      <p:pic>
        <p:nvPicPr>
          <p:cNvPr id="2" name="图片 1"/>
          <p:cNvPicPr>
            <a:picLocks noChangeAspect="1"/>
          </p:cNvPicPr>
          <p:nvPr/>
        </p:nvPicPr>
        <p:blipFill>
          <a:blip r:embed="rId4"/>
          <a:stretch>
            <a:fillRect/>
          </a:stretch>
        </p:blipFill>
        <p:spPr>
          <a:xfrm>
            <a:off x="5950585" y="1496060"/>
            <a:ext cx="5982970" cy="4556760"/>
          </a:xfrm>
          <a:prstGeom prst="rect">
            <a:avLst/>
          </a:prstGeom>
        </p:spPr>
      </p:pic>
    </p:spTree>
    <p:custDataLst>
      <p:tags r:id="rId1"/>
    </p:custData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Wide &amp; Deep</a:t>
            </a:r>
            <a:r>
              <a:rPr lang="zh-CN" altLang="zh-CN" dirty="0">
                <a:ea typeface="宋体" panose="02010600030101010101" pitchFamily="2" charset="-122"/>
                <a:sym typeface="+mn-ea"/>
              </a:rPr>
              <a:t>工具</a:t>
            </a:r>
            <a:endParaRPr lang="zh-CN" dirty="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5857875" y="1333500"/>
            <a:ext cx="6372860" cy="4190365"/>
          </a:xfrm>
          <a:prstGeom prst="rect">
            <a:avLst/>
          </a:prstGeom>
        </p:spPr>
      </p:pic>
      <p:sp>
        <p:nvSpPr>
          <p:cNvPr id="6" name="Content Placeholder 2"/>
          <p:cNvSpPr txBox="1">
            <a:spLocks noGrp="1"/>
          </p:cNvSpPr>
          <p:nvPr/>
        </p:nvSpPr>
        <p:spPr>
          <a:xfrm>
            <a:off x="429260" y="1443990"/>
            <a:ext cx="5492115" cy="51308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数据集：</a:t>
            </a:r>
            <a:r>
              <a:rPr lang="en-US" altLang="zh-CN" sz="1600" dirty="0">
                <a:ea typeface="宋体" panose="02010600030101010101" pitchFamily="2" charset="-122"/>
                <a:sym typeface="+mn-ea"/>
              </a:rPr>
              <a:t>MovieLens_Sample</a:t>
            </a:r>
          </a:p>
          <a:p>
            <a:pPr marL="0" indent="0">
              <a:lnSpc>
                <a:spcPct val="150000"/>
              </a:lnSpc>
              <a:buNone/>
            </a:pPr>
            <a:r>
              <a:rPr lang="zh-CN" altLang="en-US" sz="1600" dirty="0">
                <a:ea typeface="宋体" panose="02010600030101010101" pitchFamily="2" charset="-122"/>
                <a:sym typeface="+mn-ea"/>
              </a:rPr>
              <a:t>包括了多个特征：</a:t>
            </a:r>
            <a:r>
              <a:rPr lang="en-US" altLang="zh-CN" sz="1600" dirty="0">
                <a:ea typeface="宋体" panose="02010600030101010101" pitchFamily="2" charset="-122"/>
                <a:sym typeface="+mn-ea"/>
              </a:rPr>
              <a:t>user_id, movie_id, rating, timestamp, title, genres, gender, age, occupation, zip</a:t>
            </a:r>
          </a:p>
          <a:p>
            <a:pPr marL="0" indent="0">
              <a:lnSpc>
                <a:spcPct val="150000"/>
              </a:lnSpc>
              <a:buNone/>
            </a:pPr>
            <a:r>
              <a:rPr lang="zh-CN" altLang="zh-CN" sz="1600" dirty="0">
                <a:ea typeface="宋体" panose="02010600030101010101" pitchFamily="2" charset="-122"/>
                <a:sym typeface="+mn-ea"/>
              </a:rPr>
              <a:t>使用</a:t>
            </a:r>
            <a:r>
              <a:rPr lang="en-US" altLang="zh-CN" sz="1600" dirty="0">
                <a:ea typeface="宋体" panose="02010600030101010101" pitchFamily="2" charset="-122"/>
                <a:sym typeface="+mn-ea"/>
              </a:rPr>
              <a:t>DeepCTR</a:t>
            </a:r>
            <a:r>
              <a:rPr lang="zh-CN" altLang="en-US" sz="1600" dirty="0">
                <a:ea typeface="宋体" panose="02010600030101010101" pitchFamily="2" charset="-122"/>
                <a:sym typeface="+mn-ea"/>
              </a:rPr>
              <a:t>中的</a:t>
            </a:r>
            <a:r>
              <a:rPr lang="en-US" altLang="zh-CN" sz="1600" dirty="0">
                <a:ea typeface="宋体" panose="02010600030101010101" pitchFamily="2" charset="-122"/>
                <a:sym typeface="+mn-ea"/>
              </a:rPr>
              <a:t>WDL</a:t>
            </a:r>
            <a:r>
              <a:rPr lang="zh-CN" altLang="zh-CN" sz="1600" dirty="0">
                <a:ea typeface="宋体" panose="02010600030101010101" pitchFamily="2" charset="-122"/>
                <a:sym typeface="+mn-ea"/>
              </a:rPr>
              <a:t>，计算</a:t>
            </a:r>
            <a:r>
              <a:rPr lang="en-US" altLang="zh-CN" sz="1600" dirty="0">
                <a:ea typeface="宋体" panose="02010600030101010101" pitchFamily="2" charset="-122"/>
                <a:sym typeface="+mn-ea"/>
              </a:rPr>
              <a:t>RMSE</a:t>
            </a:r>
            <a:r>
              <a:rPr lang="zh-CN" altLang="zh-CN" sz="1600" dirty="0">
                <a:ea typeface="宋体" panose="02010600030101010101" pitchFamily="2" charset="-122"/>
                <a:sym typeface="+mn-ea"/>
              </a:rPr>
              <a:t>值</a:t>
            </a:r>
            <a:endParaRPr lang="zh-CN" altLang="en-US"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Wide &amp; Deep</a:t>
            </a:r>
            <a:r>
              <a:rPr lang="zh-CN" altLang="zh-CN" dirty="0">
                <a:ea typeface="宋体" panose="02010600030101010101" pitchFamily="2" charset="-122"/>
                <a:sym typeface="+mn-ea"/>
              </a:rPr>
              <a:t>工具</a:t>
            </a:r>
            <a:endParaRPr lang="zh-CN" dirty="0">
              <a:ea typeface="宋体" panose="02010600030101010101" pitchFamily="2" charset="-122"/>
            </a:endParaRPr>
          </a:p>
        </p:txBody>
      </p:sp>
      <p:sp>
        <p:nvSpPr>
          <p:cNvPr id="6" name="Content Placeholder 2"/>
          <p:cNvSpPr txBox="1">
            <a:spLocks noGrp="1"/>
          </p:cNvSpPr>
          <p:nvPr/>
        </p:nvSpPr>
        <p:spPr>
          <a:xfrm>
            <a:off x="324485" y="1189355"/>
            <a:ext cx="5492115" cy="53854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200" dirty="0">
                <a:ea typeface="宋体" panose="02010600030101010101" pitchFamily="2" charset="-122"/>
                <a:sym typeface="+mn-ea"/>
              </a:rPr>
              <a:t>data = pd.read_csv("movielens_sample.txt")</a:t>
            </a:r>
          </a:p>
          <a:p>
            <a:pPr marL="0" indent="0">
              <a:lnSpc>
                <a:spcPct val="150000"/>
              </a:lnSpc>
              <a:buNone/>
            </a:pPr>
            <a:r>
              <a:rPr sz="1200" dirty="0">
                <a:ea typeface="宋体" panose="02010600030101010101" pitchFamily="2" charset="-122"/>
                <a:sym typeface="+mn-ea"/>
              </a:rPr>
              <a:t>sparse_features = ["movie_id", "user_id", "gender", "age", "occupation", "zip"]</a:t>
            </a:r>
          </a:p>
          <a:p>
            <a:pPr marL="0" indent="0">
              <a:lnSpc>
                <a:spcPct val="150000"/>
              </a:lnSpc>
              <a:buNone/>
            </a:pPr>
            <a:r>
              <a:rPr sz="1200" dirty="0">
                <a:ea typeface="宋体" panose="02010600030101010101" pitchFamily="2" charset="-122"/>
                <a:sym typeface="+mn-ea"/>
              </a:rPr>
              <a:t>target = ['rating']</a:t>
            </a:r>
          </a:p>
          <a:p>
            <a:pPr marL="0" indent="0">
              <a:lnSpc>
                <a:spcPct val="150000"/>
              </a:lnSpc>
              <a:buNone/>
            </a:pPr>
            <a:r>
              <a:rPr lang="en-US" sz="1200" dirty="0">
                <a:ea typeface="宋体" panose="02010600030101010101" pitchFamily="2" charset="-122"/>
                <a:sym typeface="+mn-ea"/>
              </a:rPr>
              <a:t>……</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train, test = train_test_split(data, test_size=0.2)</a:t>
            </a:r>
          </a:p>
          <a:p>
            <a:pPr marL="0" indent="0">
              <a:lnSpc>
                <a:spcPct val="150000"/>
              </a:lnSpc>
              <a:buNone/>
            </a:pPr>
            <a:r>
              <a:rPr sz="1200" dirty="0">
                <a:ea typeface="宋体" panose="02010600030101010101" pitchFamily="2" charset="-122"/>
                <a:sym typeface="+mn-ea"/>
              </a:rPr>
              <a:t>train_model_input = {name:train[name].values for name in feature_names}</a:t>
            </a:r>
          </a:p>
          <a:p>
            <a:pPr marL="0" indent="0">
              <a:lnSpc>
                <a:spcPct val="150000"/>
              </a:lnSpc>
              <a:buNone/>
            </a:pPr>
            <a:r>
              <a:rPr sz="1200" dirty="0">
                <a:ea typeface="宋体" panose="02010600030101010101" pitchFamily="2" charset="-122"/>
                <a:sym typeface="+mn-ea"/>
              </a:rPr>
              <a:t>test_model_input = {name:test[name].values for name in feature_names}</a:t>
            </a:r>
          </a:p>
          <a:p>
            <a:pPr marL="0" indent="0">
              <a:lnSpc>
                <a:spcPct val="150000"/>
              </a:lnSpc>
              <a:buNone/>
            </a:pPr>
            <a:r>
              <a:rPr sz="1200" dirty="0">
                <a:ea typeface="宋体" panose="02010600030101010101" pitchFamily="2" charset="-122"/>
                <a:sym typeface="+mn-ea"/>
              </a:rPr>
              <a:t># 使用</a:t>
            </a:r>
            <a:r>
              <a:rPr lang="en-US" sz="1200" dirty="0">
                <a:ea typeface="宋体" panose="02010600030101010101" pitchFamily="2" charset="-122"/>
                <a:sym typeface="+mn-ea"/>
              </a:rPr>
              <a:t>WDL</a:t>
            </a:r>
            <a:r>
              <a:rPr sz="1200" dirty="0">
                <a:ea typeface="宋体" panose="02010600030101010101" pitchFamily="2" charset="-122"/>
                <a:sym typeface="+mn-ea"/>
              </a:rPr>
              <a:t>进行训练</a:t>
            </a:r>
          </a:p>
          <a:p>
            <a:pPr marL="0" indent="0">
              <a:lnSpc>
                <a:spcPct val="150000"/>
              </a:lnSpc>
              <a:buNone/>
            </a:pPr>
            <a:r>
              <a:rPr sz="1200" dirty="0">
                <a:ea typeface="宋体" panose="02010600030101010101" pitchFamily="2" charset="-122"/>
                <a:sym typeface="+mn-ea"/>
              </a:rPr>
              <a:t>model = </a:t>
            </a:r>
            <a:r>
              <a:rPr lang="en-US" sz="1200" dirty="0">
                <a:ea typeface="宋体" panose="02010600030101010101" pitchFamily="2" charset="-122"/>
                <a:sym typeface="+mn-ea"/>
              </a:rPr>
              <a:t>WDL</a:t>
            </a:r>
            <a:r>
              <a:rPr sz="1200" dirty="0">
                <a:ea typeface="宋体" panose="02010600030101010101" pitchFamily="2" charset="-122"/>
                <a:sym typeface="+mn-ea"/>
              </a:rPr>
              <a:t>(linear_feature_columns, dnn_feature_columns, task='regression')</a:t>
            </a:r>
          </a:p>
          <a:p>
            <a:pPr marL="0" indent="0">
              <a:lnSpc>
                <a:spcPct val="150000"/>
              </a:lnSpc>
              <a:buNone/>
            </a:pPr>
            <a:r>
              <a:rPr sz="1200" dirty="0">
                <a:ea typeface="宋体" panose="02010600030101010101" pitchFamily="2" charset="-122"/>
                <a:sym typeface="+mn-ea"/>
              </a:rPr>
              <a:t>model.compile("adam", "mse", metrics=['mse'], )</a:t>
            </a:r>
          </a:p>
          <a:p>
            <a:pPr marL="0" indent="0">
              <a:lnSpc>
                <a:spcPct val="150000"/>
              </a:lnSpc>
              <a:buNone/>
            </a:pPr>
            <a:r>
              <a:rPr sz="1200" dirty="0">
                <a:ea typeface="宋体" panose="02010600030101010101" pitchFamily="2" charset="-122"/>
                <a:sym typeface="+mn-ea"/>
              </a:rPr>
              <a:t>history = model.fit(train_model_input, train[target].values,batch_size=256, epochs=1</a:t>
            </a:r>
            <a:r>
              <a:rPr lang="en-US" sz="1200" dirty="0">
                <a:ea typeface="宋体" panose="02010600030101010101" pitchFamily="2" charset="-122"/>
                <a:sym typeface="+mn-ea"/>
              </a:rPr>
              <a:t>0</a:t>
            </a:r>
            <a:r>
              <a:rPr sz="1200" dirty="0">
                <a:ea typeface="宋体" panose="02010600030101010101" pitchFamily="2" charset="-122"/>
                <a:sym typeface="+mn-ea"/>
              </a:rPr>
              <a:t>, verbose=True, validation_split=0.2, )</a:t>
            </a:r>
          </a:p>
          <a:p>
            <a:pPr marL="0" indent="0">
              <a:lnSpc>
                <a:spcPct val="150000"/>
              </a:lnSpc>
              <a:buNone/>
            </a:pPr>
            <a:r>
              <a:rPr sz="1200" dirty="0">
                <a:ea typeface="宋体" panose="02010600030101010101" pitchFamily="2" charset="-122"/>
                <a:sym typeface="+mn-ea"/>
              </a:rPr>
              <a:t># 使用</a:t>
            </a:r>
            <a:r>
              <a:rPr lang="en-US" sz="1200" dirty="0">
                <a:ea typeface="宋体" panose="02010600030101010101" pitchFamily="2" charset="-122"/>
                <a:sym typeface="+mn-ea"/>
              </a:rPr>
              <a:t>WDL</a:t>
            </a:r>
            <a:r>
              <a:rPr sz="1200" dirty="0">
                <a:ea typeface="宋体" panose="02010600030101010101" pitchFamily="2" charset="-122"/>
                <a:sym typeface="+mn-ea"/>
              </a:rPr>
              <a:t>进行预测</a:t>
            </a:r>
          </a:p>
          <a:p>
            <a:pPr marL="0" indent="0">
              <a:lnSpc>
                <a:spcPct val="150000"/>
              </a:lnSpc>
              <a:buNone/>
            </a:pPr>
            <a:r>
              <a:rPr sz="1200" dirty="0">
                <a:ea typeface="宋体" panose="02010600030101010101" pitchFamily="2" charset="-122"/>
                <a:sym typeface="+mn-ea"/>
              </a:rPr>
              <a:t>pred_ans = model.predict(test_model_input, batch_size=256)</a:t>
            </a:r>
          </a:p>
        </p:txBody>
      </p:sp>
      <p:pic>
        <p:nvPicPr>
          <p:cNvPr id="3" name="图片 2"/>
          <p:cNvPicPr>
            <a:picLocks noChangeAspect="1"/>
          </p:cNvPicPr>
          <p:nvPr/>
        </p:nvPicPr>
        <p:blipFill>
          <a:blip r:embed="rId2"/>
          <a:stretch>
            <a:fillRect/>
          </a:stretch>
        </p:blipFill>
        <p:spPr>
          <a:xfrm>
            <a:off x="5534025" y="1682115"/>
            <a:ext cx="6391910" cy="218440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CTR</a:t>
            </a:r>
            <a:r>
              <a:rPr lang="zh-CN" altLang="en-US" dirty="0">
                <a:ea typeface="宋体" panose="02010600030101010101" pitchFamily="2" charset="-122"/>
                <a:sym typeface="+mn-ea"/>
              </a:rPr>
              <a:t>模型回顾</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109345"/>
            <a:ext cx="88366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342900" indent="-342900" algn="just">
              <a:lnSpc>
                <a:spcPct val="150000"/>
              </a:lnSpc>
              <a:spcAft>
                <a:spcPts val="0"/>
              </a:spcAft>
              <a:buFont typeface="Arial" panose="020B0604020202020204" pitchFamily="34" charset="0"/>
              <a:buChar char="•"/>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Step1</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、对输入进行</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特征编码</a:t>
            </a:r>
          </a:p>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在推荐系统，个性化信息检索中，需要对用户行为进行预测</a:t>
            </a: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比如用户的行为特征</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[weekday=Tuesday, Gender=Male, City=London]</a:t>
            </a:r>
          </a:p>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需要通过</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OneHot</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编码进行转换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高维稀疏特征，然后进行</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Concatenate</a:t>
            </a:r>
          </a:p>
          <a:p>
            <a:pPr marL="0" indent="0" algn="just">
              <a:lnSpc>
                <a:spcPct val="150000"/>
              </a:lnSpc>
              <a:spcAft>
                <a:spcPts val="0"/>
              </a:spcAft>
              <a:buFont typeface="Arial" panose="020B0604020202020204" pitchFamily="34" charset="0"/>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Step2</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，模型选择：</a:t>
            </a:r>
          </a:p>
          <a:p>
            <a:pPr marL="0" indent="0" algn="just">
              <a:lnSpc>
                <a:spcPct val="150000"/>
              </a:lnSpc>
              <a:spcAft>
                <a:spcPts val="0"/>
              </a:spcAft>
              <a:buNone/>
            </a:pPr>
            <a:r>
              <a:rPr 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LR</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p>
          <a:p>
            <a:pPr marL="0" indent="0" algn="just">
              <a:lnSpc>
                <a:spcPct val="150000"/>
              </a:lnSpc>
              <a:spcAft>
                <a:spcPts val="0"/>
              </a:spcAft>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Poly2模型（Degree-2 Polynomial）</a:t>
            </a:r>
          </a:p>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LR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模型可解释性强，但是需要人工交叉特征，</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Poly2</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在</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LR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的基础上考虑</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特征自动交叉</a:t>
            </a:r>
          </a:p>
          <a:p>
            <a:pPr algn="just">
              <a:lnSpc>
                <a:spcPct val="150000"/>
              </a:lnSpc>
              <a:spcAft>
                <a:spcPts val="0"/>
              </a:spcAft>
            </a:pP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3" name="Content Placeholder 2"/>
          <p:cNvSpPr txBox="1">
            <a:spLocks noGrp="1"/>
          </p:cNvSpPr>
          <p:nvPr/>
        </p:nvSpPr>
        <p:spPr>
          <a:xfrm>
            <a:off x="3591560" y="4298315"/>
            <a:ext cx="3267710" cy="6083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W</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为权重，</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X</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为特征，</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b</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为偏差</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4" name="图片 3"/>
          <p:cNvPicPr>
            <a:picLocks noChangeAspect="1"/>
          </p:cNvPicPr>
          <p:nvPr/>
        </p:nvPicPr>
        <p:blipFill>
          <a:blip r:embed="rId5"/>
          <a:stretch>
            <a:fillRect/>
          </a:stretch>
        </p:blipFill>
        <p:spPr>
          <a:xfrm>
            <a:off x="1657350" y="3221990"/>
            <a:ext cx="3962400" cy="600075"/>
          </a:xfrm>
          <a:prstGeom prst="rect">
            <a:avLst/>
          </a:prstGeom>
        </p:spPr>
      </p:pic>
      <p:graphicFrame>
        <p:nvGraphicFramePr>
          <p:cNvPr id="8" name="对象 -2147482616"/>
          <p:cNvGraphicFramePr>
            <a:graphicFrameLocks noChangeAspect="1"/>
          </p:cNvGraphicFramePr>
          <p:nvPr/>
        </p:nvGraphicFramePr>
        <p:xfrm>
          <a:off x="1899920" y="4383723"/>
          <a:ext cx="1505585" cy="415925"/>
        </p:xfrm>
        <a:graphic>
          <a:graphicData uri="http://schemas.openxmlformats.org/presentationml/2006/ole">
            <mc:AlternateContent xmlns:mc="http://schemas.openxmlformats.org/markup-compatibility/2006">
              <mc:Choice xmlns:v="urn:schemas-microsoft-com:vml" Requires="v">
                <p:oleObj spid="_x0000_s8199" r:id="rId6" imgW="838200" imgH="228600" progId="Equation.KSEE3">
                  <p:embed/>
                </p:oleObj>
              </mc:Choice>
              <mc:Fallback>
                <p:oleObj r:id="rId6" imgW="838200" imgH="228600" progId="Equation.KSEE3">
                  <p:embed/>
                  <p:pic>
                    <p:nvPicPr>
                      <p:cNvPr id="0" name="图片 3075"/>
                      <p:cNvPicPr/>
                      <p:nvPr/>
                    </p:nvPicPr>
                    <p:blipFill>
                      <a:blip r:embed="rId7"/>
                      <a:stretch>
                        <a:fillRect/>
                      </a:stretch>
                    </p:blipFill>
                    <p:spPr>
                      <a:xfrm>
                        <a:off x="1899920" y="4383723"/>
                        <a:ext cx="1505585" cy="415925"/>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3048953" y="5897881"/>
          <a:ext cx="3810000" cy="808990"/>
        </p:xfrm>
        <a:graphic>
          <a:graphicData uri="http://schemas.openxmlformats.org/presentationml/2006/ole">
            <mc:AlternateContent xmlns:mc="http://schemas.openxmlformats.org/markup-compatibility/2006">
              <mc:Choice xmlns:v="urn:schemas-microsoft-com:vml" Requires="v">
                <p:oleObj spid="_x0000_s8200" r:id="rId8" imgW="2120900" imgH="444500" progId="Equation.KSEE3">
                  <p:embed/>
                </p:oleObj>
              </mc:Choice>
              <mc:Fallback>
                <p:oleObj r:id="rId8" imgW="2120900" imgH="444500" progId="Equation.KSEE3">
                  <p:embed/>
                  <p:pic>
                    <p:nvPicPr>
                      <p:cNvPr id="0" name="图片 3075"/>
                      <p:cNvPicPr/>
                      <p:nvPr/>
                    </p:nvPicPr>
                    <p:blipFill>
                      <a:blip r:embed="rId9"/>
                      <a:stretch>
                        <a:fillRect/>
                      </a:stretch>
                    </p:blipFill>
                    <p:spPr>
                      <a:xfrm>
                        <a:off x="3048953" y="5897881"/>
                        <a:ext cx="3810000" cy="80899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CTR</a:t>
            </a:r>
            <a:r>
              <a:rPr lang="zh-CN" altLang="en-US" dirty="0">
                <a:ea typeface="宋体" panose="02010600030101010101" pitchFamily="2" charset="-122"/>
                <a:sym typeface="+mn-ea"/>
              </a:rPr>
              <a:t>模型回顾</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47453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342900" indent="-342900" algn="just">
              <a:lnSpc>
                <a:spcPct val="150000"/>
              </a:lnSpc>
              <a:spcAft>
                <a:spcPts val="0"/>
              </a:spcAft>
              <a:buFont typeface="Arial" panose="020B0604020202020204" pitchFamily="34" charset="0"/>
              <a:buChar char="•"/>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FM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p>
          <a:p>
            <a:pPr marL="0" indent="0" algn="just">
              <a:lnSpc>
                <a:spcPct val="150000"/>
              </a:lnSpc>
              <a:spcAft>
                <a:spcPts val="0"/>
              </a:spcAft>
              <a:buFont typeface="Arial" panose="020B0604020202020204" pitchFamily="34" charset="0"/>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Poly2</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可以自动交叉特征的，但是当特征维度高且稀疏时，权重</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W</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很难收敛</a:t>
            </a:r>
          </a:p>
          <a:p>
            <a:pPr marL="0" indent="0" algn="just">
              <a:lnSpc>
                <a:spcPct val="150000"/>
              </a:lnSpc>
              <a:spcAft>
                <a:spcPts val="0"/>
              </a:spcAft>
              <a:buFont typeface="Arial" panose="020B0604020202020204" pitchFamily="34" charset="0"/>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通过</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MF</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完成二阶特征交叉的矩阵补全</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graphicFrame>
        <p:nvGraphicFramePr>
          <p:cNvPr id="7" name="对象 -2147482616"/>
          <p:cNvGraphicFramePr>
            <a:graphicFrameLocks noChangeAspect="1"/>
          </p:cNvGraphicFramePr>
          <p:nvPr/>
        </p:nvGraphicFramePr>
        <p:xfrm>
          <a:off x="1596708" y="3744596"/>
          <a:ext cx="3947160" cy="808990"/>
        </p:xfrm>
        <a:graphic>
          <a:graphicData uri="http://schemas.openxmlformats.org/presentationml/2006/ole">
            <mc:AlternateContent xmlns:mc="http://schemas.openxmlformats.org/markup-compatibility/2006">
              <mc:Choice xmlns:v="urn:schemas-microsoft-com:vml" Requires="v">
                <p:oleObj spid="_x0000_s9223" r:id="rId5" imgW="2197100" imgH="444500" progId="Equation.KSEE3">
                  <p:embed/>
                </p:oleObj>
              </mc:Choice>
              <mc:Fallback>
                <p:oleObj r:id="rId5" imgW="2197100" imgH="444500" progId="Equation.KSEE3">
                  <p:embed/>
                  <p:pic>
                    <p:nvPicPr>
                      <p:cNvPr id="0" name="图片 3075"/>
                      <p:cNvPicPr/>
                      <p:nvPr/>
                    </p:nvPicPr>
                    <p:blipFill>
                      <a:blip r:embed="rId6"/>
                      <a:stretch>
                        <a:fillRect/>
                      </a:stretch>
                    </p:blipFill>
                    <p:spPr>
                      <a:xfrm>
                        <a:off x="1596708" y="3744596"/>
                        <a:ext cx="3947160" cy="808990"/>
                      </a:xfrm>
                      <a:prstGeom prst="rect">
                        <a:avLst/>
                      </a:prstGeom>
                      <a:noFill/>
                      <a:ln w="38100">
                        <a:noFill/>
                        <a:miter/>
                      </a:ln>
                    </p:spPr>
                  </p:pic>
                </p:oleObj>
              </mc:Fallback>
            </mc:AlternateContent>
          </a:graphicData>
        </a:graphic>
      </p:graphicFrame>
      <p:pic>
        <p:nvPicPr>
          <p:cNvPr id="2" name="图片 1"/>
          <p:cNvPicPr>
            <a:picLocks noChangeAspect="1"/>
          </p:cNvPicPr>
          <p:nvPr/>
        </p:nvPicPr>
        <p:blipFill>
          <a:blip r:embed="rId7"/>
          <a:stretch>
            <a:fillRect/>
          </a:stretch>
        </p:blipFill>
        <p:spPr>
          <a:xfrm>
            <a:off x="5711190" y="1821180"/>
            <a:ext cx="6343650" cy="2562860"/>
          </a:xfrm>
          <a:prstGeom prst="rect">
            <a:avLst/>
          </a:prstGeom>
        </p:spPr>
      </p:pic>
      <p:graphicFrame>
        <p:nvGraphicFramePr>
          <p:cNvPr id="17" name="对象 -2147482616"/>
          <p:cNvGraphicFramePr>
            <a:graphicFrameLocks noChangeAspect="1"/>
          </p:cNvGraphicFramePr>
          <p:nvPr/>
        </p:nvGraphicFramePr>
        <p:xfrm>
          <a:off x="1597025" y="4676140"/>
          <a:ext cx="6111240" cy="1080135"/>
        </p:xfrm>
        <a:graphic>
          <a:graphicData uri="http://schemas.openxmlformats.org/presentationml/2006/ole">
            <mc:AlternateContent xmlns:mc="http://schemas.openxmlformats.org/markup-compatibility/2006">
              <mc:Choice xmlns:v="urn:schemas-microsoft-com:vml" Requires="v">
                <p:oleObj spid="_x0000_s9224" r:id="rId8" imgW="3060065" imgH="533400" progId="Equation.KSEE3">
                  <p:embed/>
                </p:oleObj>
              </mc:Choice>
              <mc:Fallback>
                <p:oleObj r:id="rId8" imgW="3060065" imgH="533400" progId="Equation.KSEE3">
                  <p:embed/>
                  <p:pic>
                    <p:nvPicPr>
                      <p:cNvPr id="0" name="图片 3075"/>
                      <p:cNvPicPr/>
                      <p:nvPr/>
                    </p:nvPicPr>
                    <p:blipFill>
                      <a:blip r:embed="rId9"/>
                      <a:stretch>
                        <a:fillRect/>
                      </a:stretch>
                    </p:blipFill>
                    <p:spPr>
                      <a:xfrm>
                        <a:off x="1597025" y="4676140"/>
                        <a:ext cx="6111240" cy="108013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CTR</a:t>
            </a:r>
            <a:r>
              <a:rPr lang="zh-CN" altLang="en-US" dirty="0">
                <a:ea typeface="宋体" panose="02010600030101010101" pitchFamily="2" charset="-122"/>
                <a:sym typeface="+mn-ea"/>
              </a:rPr>
              <a:t>模型回顾</a:t>
            </a:r>
            <a:endParaRPr lang="zh-CN" altLang="zh-CN" dirty="0">
              <a:ea typeface="宋体" panose="02010600030101010101" pitchFamily="2" charset="-122"/>
              <a:sym typeface="+mn-ea"/>
            </a:endParaRPr>
          </a:p>
        </p:txBody>
      </p:sp>
      <p:pic>
        <p:nvPicPr>
          <p:cNvPr id="15" name="图片 14"/>
          <p:cNvPicPr>
            <a:picLocks noChangeAspect="1"/>
          </p:cNvPicPr>
          <p:nvPr/>
        </p:nvPicPr>
        <p:blipFill>
          <a:blip r:embed="rId2"/>
          <a:stretch>
            <a:fillRect/>
          </a:stretch>
        </p:blipFill>
        <p:spPr>
          <a:xfrm>
            <a:off x="2670810" y="1268730"/>
            <a:ext cx="8162925" cy="2105025"/>
          </a:xfrm>
          <a:prstGeom prst="rect">
            <a:avLst/>
          </a:prstGeom>
        </p:spPr>
      </p:pic>
      <p:pic>
        <p:nvPicPr>
          <p:cNvPr id="18" name="图片 17"/>
          <p:cNvPicPr>
            <a:picLocks noChangeAspect="1"/>
          </p:cNvPicPr>
          <p:nvPr/>
        </p:nvPicPr>
        <p:blipFill>
          <a:blip r:embed="rId3"/>
          <a:stretch>
            <a:fillRect/>
          </a:stretch>
        </p:blipFill>
        <p:spPr>
          <a:xfrm>
            <a:off x="1078230" y="4248150"/>
            <a:ext cx="8724900" cy="1838325"/>
          </a:xfrm>
          <a:prstGeom prst="rect">
            <a:avLst/>
          </a:prstGeom>
        </p:spPr>
      </p:pic>
      <p:pic>
        <p:nvPicPr>
          <p:cNvPr id="10" name="图片 9"/>
          <p:cNvPicPr>
            <a:picLocks noChangeAspect="1"/>
          </p:cNvPicPr>
          <p:nvPr/>
        </p:nvPicPr>
        <p:blipFill>
          <a:blip r:embed="rId4"/>
          <a:stretch>
            <a:fillRect/>
          </a:stretch>
        </p:blipFill>
        <p:spPr>
          <a:xfrm>
            <a:off x="1151890" y="3373755"/>
            <a:ext cx="3790950" cy="600075"/>
          </a:xfrm>
          <a:prstGeom prst="rect">
            <a:avLst/>
          </a:prstGeom>
        </p:spPr>
      </p:pic>
      <p:sp>
        <p:nvSpPr>
          <p:cNvPr id="4" name="Content Placeholder 2"/>
          <p:cNvSpPr txBox="1">
            <a:spLocks noGrp="1"/>
          </p:cNvSpPr>
          <p:nvPr/>
        </p:nvSpPr>
        <p:spPr>
          <a:xfrm>
            <a:off x="798830" y="1385570"/>
            <a:ext cx="4646930" cy="15125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342900" indent="-342900" algn="just">
              <a:lnSpc>
                <a:spcPct val="150000"/>
              </a:lnSpc>
              <a:spcAft>
                <a:spcPts val="0"/>
              </a:spcAft>
              <a:buFont typeface="Arial" panose="020B0604020202020204" pitchFamily="34" charset="0"/>
              <a:buChar char="•"/>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FFM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p>
          <a:p>
            <a:pPr marL="0" indent="0" algn="just">
              <a:lnSpc>
                <a:spcPct val="150000"/>
              </a:lnSpc>
              <a:spcAft>
                <a:spcPts val="0"/>
              </a:spcAft>
              <a:buFont typeface="Arial" panose="020B0604020202020204" pitchFamily="34" charset="0"/>
              <a:buNone/>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1" name="Content Placeholder 2"/>
          <p:cNvSpPr txBox="1">
            <a:spLocks noGrp="1"/>
          </p:cNvSpPr>
          <p:nvPr/>
        </p:nvSpPr>
        <p:spPr>
          <a:xfrm>
            <a:off x="915670" y="1406525"/>
            <a:ext cx="10735945" cy="4902835"/>
          </a:xfrm>
          <a:prstGeom prst="rect">
            <a:avLst/>
          </a:prstGeom>
          <a:ln w="12700">
            <a:miter lim="400000"/>
          </a:ln>
        </p:spPr>
        <p:txBody>
          <a:bodyPr lIns="45719" rIns="45719">
            <a:normAutofit fontScale="8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600" dirty="0"/>
              <a:t>TIPS</a:t>
            </a:r>
            <a:r>
              <a:rPr lang="zh-CN" altLang="en-US" sz="2600" dirty="0">
                <a:ea typeface="宋体" panose="02010600030101010101" pitchFamily="2" charset="-122"/>
              </a:rPr>
              <a:t>：</a:t>
            </a:r>
            <a:r>
              <a:rPr altLang="zh-CN" sz="2600" dirty="0">
                <a:ea typeface="宋体" panose="02010600030101010101" pitchFamily="2" charset="-122"/>
                <a:sym typeface="+mn-ea"/>
              </a:rPr>
              <a:t>在不同维度上理解我们所做的工作</a:t>
            </a:r>
          </a:p>
          <a:p>
            <a:pPr marL="0" indent="0">
              <a:lnSpc>
                <a:spcPct val="150000"/>
              </a:lnSpc>
              <a:buNone/>
            </a:pPr>
            <a:r>
              <a:rPr lang="zh-CN" sz="2600" dirty="0">
                <a:ea typeface="宋体" panose="02010600030101010101" pitchFamily="2" charset="-122"/>
                <a:sym typeface="+mn-ea"/>
              </a:rPr>
              <a:t>目标层：</a:t>
            </a:r>
            <a:endParaRPr lang="zh-CN" altLang="en-US" sz="2600" dirty="0">
              <a:ea typeface="宋体" panose="02010600030101010101" pitchFamily="2" charset="-122"/>
            </a:endParaRPr>
          </a:p>
          <a:p>
            <a:pPr>
              <a:lnSpc>
                <a:spcPct val="150000"/>
              </a:lnSpc>
            </a:pPr>
            <a:r>
              <a:rPr lang="zh-CN" sz="2600" dirty="0">
                <a:ea typeface="宋体" panose="02010600030101010101" pitchFamily="2" charset="-122"/>
              </a:rPr>
              <a:t>我们的业务目标是什么？（有了这些工具和数据，我们还可以完成那些</a:t>
            </a:r>
            <a:r>
              <a:rPr lang="en-US" altLang="zh-CN" sz="2600" dirty="0">
                <a:ea typeface="宋体" panose="02010600030101010101" pitchFamily="2" charset="-122"/>
              </a:rPr>
              <a:t>Task</a:t>
            </a:r>
            <a:r>
              <a:rPr lang="zh-CN" altLang="zh-CN" sz="2600" dirty="0">
                <a:ea typeface="宋体" panose="02010600030101010101" pitchFamily="2" charset="-122"/>
              </a:rPr>
              <a:t>）</a:t>
            </a:r>
            <a:endParaRPr altLang="zh-CN" sz="2600" dirty="0">
              <a:ea typeface="宋体" panose="02010600030101010101" pitchFamily="2" charset="-122"/>
            </a:endParaRPr>
          </a:p>
          <a:p>
            <a:pPr>
              <a:lnSpc>
                <a:spcPct val="150000"/>
              </a:lnSpc>
            </a:pPr>
            <a:r>
              <a:rPr lang="zh-CN" altLang="zh-CN" sz="2600" dirty="0">
                <a:ea typeface="宋体" panose="02010600030101010101" pitchFamily="2" charset="-122"/>
                <a:sym typeface="+mn-ea"/>
              </a:rPr>
              <a:t>跳出我们的思考范围，与他人进行交流（业务上关心的是什么）</a:t>
            </a:r>
          </a:p>
          <a:p>
            <a:pPr marL="0" indent="0">
              <a:lnSpc>
                <a:spcPct val="150000"/>
              </a:lnSpc>
              <a:buNone/>
            </a:pPr>
            <a:r>
              <a:rPr lang="zh-CN" sz="2600" dirty="0">
                <a:ea typeface="宋体" panose="02010600030101010101" pitchFamily="2" charset="-122"/>
              </a:rPr>
              <a:t>工具层：</a:t>
            </a:r>
            <a:endParaRPr altLang="zh-CN" sz="2600" dirty="0">
              <a:ea typeface="宋体" panose="02010600030101010101" pitchFamily="2" charset="-122"/>
            </a:endParaRPr>
          </a:p>
          <a:p>
            <a:pPr>
              <a:lnSpc>
                <a:spcPct val="150000"/>
              </a:lnSpc>
            </a:pPr>
            <a:r>
              <a:rPr altLang="zh-CN" sz="2600" dirty="0">
                <a:ea typeface="宋体" panose="02010600030101010101" pitchFamily="2" charset="-122"/>
              </a:rPr>
              <a:t>计算机给我们提供了各种工具来拟合这个真实的世界</a:t>
            </a:r>
            <a:r>
              <a:rPr lang="zh-CN" altLang="zh-CN" sz="2600" dirty="0">
                <a:ea typeface="宋体" panose="02010600030101010101" pitchFamily="2" charset="-122"/>
              </a:rPr>
              <a:t>（为什么</a:t>
            </a:r>
            <a:r>
              <a:rPr lang="en-US" altLang="zh-CN" sz="2600" dirty="0">
                <a:ea typeface="宋体" panose="02010600030101010101" pitchFamily="2" charset="-122"/>
              </a:rPr>
              <a:t>FM</a:t>
            </a:r>
            <a:r>
              <a:rPr lang="zh-CN" altLang="zh-CN" sz="2600" dirty="0">
                <a:ea typeface="宋体" panose="02010600030101010101" pitchFamily="2" charset="-122"/>
              </a:rPr>
              <a:t>优于</a:t>
            </a:r>
            <a:r>
              <a:rPr lang="en-US" altLang="zh-CN" sz="2600" dirty="0">
                <a:ea typeface="宋体" panose="02010600030101010101" pitchFamily="2" charset="-122"/>
              </a:rPr>
              <a:t>MF</a:t>
            </a:r>
            <a:r>
              <a:rPr lang="zh-CN" altLang="zh-CN" sz="2600" dirty="0">
                <a:ea typeface="宋体" panose="02010600030101010101" pitchFamily="2" charset="-122"/>
              </a:rPr>
              <a:t>，而</a:t>
            </a:r>
            <a:r>
              <a:rPr lang="en-US" altLang="zh-CN" sz="2600" dirty="0">
                <a:ea typeface="宋体" panose="02010600030101010101" pitchFamily="2" charset="-122"/>
              </a:rPr>
              <a:t>DeepFM</a:t>
            </a:r>
            <a:r>
              <a:rPr lang="zh-CN" altLang="zh-CN" sz="2600" dirty="0">
                <a:ea typeface="宋体" panose="02010600030101010101" pitchFamily="2" charset="-122"/>
              </a:rPr>
              <a:t>优于</a:t>
            </a:r>
            <a:r>
              <a:rPr lang="en-US" altLang="zh-CN" sz="2600" dirty="0">
                <a:ea typeface="宋体" panose="02010600030101010101" pitchFamily="2" charset="-122"/>
              </a:rPr>
              <a:t>FM</a:t>
            </a:r>
            <a:r>
              <a:rPr lang="zh-CN" altLang="en-US" sz="2600" dirty="0">
                <a:ea typeface="宋体" panose="02010600030101010101" pitchFamily="2" charset="-122"/>
              </a:rPr>
              <a:t>）</a:t>
            </a:r>
            <a:endParaRPr altLang="zh-CN" sz="2600" dirty="0">
              <a:ea typeface="宋体" panose="02010600030101010101" pitchFamily="2" charset="-122"/>
            </a:endParaRPr>
          </a:p>
          <a:p>
            <a:pPr>
              <a:lnSpc>
                <a:spcPct val="150000"/>
              </a:lnSpc>
            </a:pPr>
            <a:r>
              <a:rPr lang="zh-CN" altLang="zh-CN" sz="2600" dirty="0">
                <a:ea typeface="宋体" panose="02010600030101010101" pitchFamily="2" charset="-122"/>
              </a:rPr>
              <a:t>工程上有哪些好用的工具（如果效果提升</a:t>
            </a:r>
            <a:r>
              <a:rPr lang="en-US" altLang="zh-CN" sz="2600" dirty="0">
                <a:ea typeface="宋体" panose="02010600030101010101" pitchFamily="2" charset="-122"/>
              </a:rPr>
              <a:t>1%</a:t>
            </a:r>
            <a:r>
              <a:rPr lang="zh-CN" altLang="en-US" sz="2600" dirty="0">
                <a:ea typeface="宋体" panose="02010600030101010101" pitchFamily="2" charset="-122"/>
              </a:rPr>
              <a:t>，需要</a:t>
            </a:r>
            <a:r>
              <a:rPr lang="en-US" altLang="zh-CN" sz="2600" dirty="0">
                <a:ea typeface="宋体" panose="02010600030101010101" pitchFamily="2" charset="-122"/>
              </a:rPr>
              <a:t>cost</a:t>
            </a:r>
            <a:r>
              <a:rPr lang="zh-CN" altLang="zh-CN" sz="2600" dirty="0">
                <a:ea typeface="宋体" panose="02010600030101010101" pitchFamily="2" charset="-122"/>
              </a:rPr>
              <a:t> </a:t>
            </a:r>
            <a:r>
              <a:rPr lang="en-US" altLang="zh-CN" sz="2600" dirty="0">
                <a:ea typeface="宋体" panose="02010600030101010101" pitchFamily="2" charset="-122"/>
              </a:rPr>
              <a:t>1</a:t>
            </a:r>
            <a:r>
              <a:rPr lang="zh-CN" altLang="en-US" sz="2600" dirty="0">
                <a:ea typeface="宋体" panose="02010600030101010101" pitchFamily="2" charset="-122"/>
              </a:rPr>
              <a:t>倍的代价是否值得？）</a:t>
            </a:r>
            <a:endParaRPr lang="zh-CN" altLang="zh-CN" sz="2600" dirty="0">
              <a:ea typeface="宋体" panose="02010600030101010101" pitchFamily="2" charset="-122"/>
            </a:endParaRPr>
          </a:p>
          <a:p>
            <a:pPr>
              <a:lnSpc>
                <a:spcPct val="150000"/>
              </a:lnSpc>
            </a:pPr>
            <a:endParaRPr lang="zh-CN" altLang="zh-CN" sz="2600" dirty="0">
              <a:ea typeface="宋体" panose="02010600030101010101" pitchFamily="2" charset="-122"/>
            </a:endParaRPr>
          </a:p>
          <a:p>
            <a:pPr>
              <a:lnSpc>
                <a:spcPct val="150000"/>
              </a:lnSpc>
            </a:pPr>
            <a:endParaRPr lang="zh-CN" altLang="zh-CN" sz="2600" dirty="0">
              <a:solidFill>
                <a:srgbClr val="FF0000"/>
              </a:solidFill>
              <a:ea typeface="宋体" panose="02010600030101010101" pitchFamily="2" charset="-122"/>
            </a:endParaRPr>
          </a:p>
          <a:p>
            <a:pPr>
              <a:lnSpc>
                <a:spcPct val="150000"/>
              </a:lnSpc>
            </a:pPr>
            <a:endParaRPr lang="zh-CN" altLang="zh-CN" sz="2600" dirty="0">
              <a:ea typeface="宋体" panose="02010600030101010101" pitchFamily="2" charset="-122"/>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CTR</a:t>
            </a:r>
            <a:r>
              <a:rPr lang="zh-CN" altLang="en-US" dirty="0">
                <a:ea typeface="宋体" panose="02010600030101010101" pitchFamily="2" charset="-122"/>
                <a:sym typeface="+mn-ea"/>
              </a:rPr>
              <a:t>模型回顾</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47453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342900" indent="-342900" algn="just">
              <a:lnSpc>
                <a:spcPct val="150000"/>
              </a:lnSpc>
              <a:spcAft>
                <a:spcPts val="0"/>
              </a:spcAft>
              <a:buFont typeface="Arial" panose="020B0604020202020204" pitchFamily="34" charset="0"/>
              <a:buChar char="•"/>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FNN</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p>
          <a:p>
            <a:pPr marL="0" indent="0" algn="just">
              <a:lnSpc>
                <a:spcPct val="150000"/>
              </a:lnSpc>
              <a:spcAft>
                <a:spcPts val="0"/>
              </a:spcAft>
              <a:buFont typeface="Arial" panose="020B0604020202020204" pitchFamily="34" charset="0"/>
              <a:buNone/>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CTR中大部分特征是离散、高维且稀疏的，需要embedding后才能</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进行深度</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学习</a:t>
            </a:r>
          </a:p>
          <a:p>
            <a:pPr marL="0" indent="0" algn="just">
              <a:lnSpc>
                <a:spcPct val="150000"/>
              </a:lnSpc>
              <a:spcAft>
                <a:spcPts val="0"/>
              </a:spcAft>
              <a:buFont typeface="Arial" panose="020B0604020202020204" pitchFamily="34" charset="0"/>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使用</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FM</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对</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embedding层进行初始化，即每个特征对应一个偏置项   和一个k维向量</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graphicFrame>
        <p:nvGraphicFramePr>
          <p:cNvPr id="7" name="对象 -2147482616"/>
          <p:cNvGraphicFramePr>
            <a:graphicFrameLocks noChangeAspect="1"/>
          </p:cNvGraphicFramePr>
          <p:nvPr/>
        </p:nvGraphicFramePr>
        <p:xfrm>
          <a:off x="923290" y="3939540"/>
          <a:ext cx="3836670" cy="381000"/>
        </p:xfrm>
        <a:graphic>
          <a:graphicData uri="http://schemas.openxmlformats.org/presentationml/2006/ole">
            <mc:AlternateContent xmlns:mc="http://schemas.openxmlformats.org/markup-compatibility/2006">
              <mc:Choice xmlns:v="urn:schemas-microsoft-com:vml" Requires="v">
                <p:oleObj spid="_x0000_s10259" r:id="rId5" imgW="2463165" imgH="241300" progId="Equation.KSEE3">
                  <p:embed/>
                </p:oleObj>
              </mc:Choice>
              <mc:Fallback>
                <p:oleObj r:id="rId5" imgW="2463165" imgH="241300" progId="Equation.KSEE3">
                  <p:embed/>
                  <p:pic>
                    <p:nvPicPr>
                      <p:cNvPr id="0" name="图片 3075"/>
                      <p:cNvPicPr/>
                      <p:nvPr/>
                    </p:nvPicPr>
                    <p:blipFill>
                      <a:blip r:embed="rId6"/>
                      <a:stretch>
                        <a:fillRect/>
                      </a:stretch>
                    </p:blipFill>
                    <p:spPr>
                      <a:xfrm>
                        <a:off x="923290" y="3939540"/>
                        <a:ext cx="3836670" cy="381000"/>
                      </a:xfrm>
                      <a:prstGeom prst="rect">
                        <a:avLst/>
                      </a:prstGeom>
                      <a:noFill/>
                      <a:ln w="38100">
                        <a:noFill/>
                        <a:miter/>
                      </a:ln>
                    </p:spPr>
                  </p:pic>
                </p:oleObj>
              </mc:Fallback>
            </mc:AlternateContent>
          </a:graphicData>
        </a:graphic>
      </p:graphicFrame>
      <p:pic>
        <p:nvPicPr>
          <p:cNvPr id="3" name="图片 2"/>
          <p:cNvPicPr>
            <a:picLocks noChangeAspect="1"/>
          </p:cNvPicPr>
          <p:nvPr/>
        </p:nvPicPr>
        <p:blipFill>
          <a:blip r:embed="rId7"/>
          <a:stretch>
            <a:fillRect/>
          </a:stretch>
        </p:blipFill>
        <p:spPr>
          <a:xfrm>
            <a:off x="5544185" y="1217930"/>
            <a:ext cx="6429375" cy="4067175"/>
          </a:xfrm>
          <a:prstGeom prst="rect">
            <a:avLst/>
          </a:prstGeom>
        </p:spPr>
      </p:pic>
      <p:graphicFrame>
        <p:nvGraphicFramePr>
          <p:cNvPr id="4" name="对象 -2147482616"/>
          <p:cNvGraphicFramePr>
            <a:graphicFrameLocks noChangeAspect="1"/>
          </p:cNvGraphicFramePr>
          <p:nvPr/>
        </p:nvGraphicFramePr>
        <p:xfrm>
          <a:off x="2681606" y="3375026"/>
          <a:ext cx="319405" cy="416560"/>
        </p:xfrm>
        <a:graphic>
          <a:graphicData uri="http://schemas.openxmlformats.org/presentationml/2006/ole">
            <mc:AlternateContent xmlns:mc="http://schemas.openxmlformats.org/markup-compatibility/2006">
              <mc:Choice xmlns:v="urn:schemas-microsoft-com:vml" Requires="v">
                <p:oleObj spid="_x0000_s10260" r:id="rId8" imgW="177165" imgH="228600" progId="Equation.KSEE3">
                  <p:embed/>
                </p:oleObj>
              </mc:Choice>
              <mc:Fallback>
                <p:oleObj r:id="rId8" imgW="177165" imgH="228600" progId="Equation.KSEE3">
                  <p:embed/>
                  <p:pic>
                    <p:nvPicPr>
                      <p:cNvPr id="0" name="图片 3075"/>
                      <p:cNvPicPr/>
                      <p:nvPr/>
                    </p:nvPicPr>
                    <p:blipFill>
                      <a:blip r:embed="rId9"/>
                      <a:stretch>
                        <a:fillRect/>
                      </a:stretch>
                    </p:blipFill>
                    <p:spPr>
                      <a:xfrm>
                        <a:off x="2681606" y="3375026"/>
                        <a:ext cx="319405" cy="41656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4504056" y="3375026"/>
          <a:ext cx="252095" cy="416560"/>
        </p:xfrm>
        <a:graphic>
          <a:graphicData uri="http://schemas.openxmlformats.org/presentationml/2006/ole">
            <mc:AlternateContent xmlns:mc="http://schemas.openxmlformats.org/markup-compatibility/2006">
              <mc:Choice xmlns:v="urn:schemas-microsoft-com:vml" Requires="v">
                <p:oleObj spid="_x0000_s10261" r:id="rId10" imgW="139700" imgH="228600" progId="Equation.KSEE3">
                  <p:embed/>
                </p:oleObj>
              </mc:Choice>
              <mc:Fallback>
                <p:oleObj r:id="rId10" imgW="139700" imgH="228600" progId="Equation.KSEE3">
                  <p:embed/>
                  <p:pic>
                    <p:nvPicPr>
                      <p:cNvPr id="0" name="图片 3075"/>
                      <p:cNvPicPr/>
                      <p:nvPr/>
                    </p:nvPicPr>
                    <p:blipFill>
                      <a:blip r:embed="rId11"/>
                      <a:stretch>
                        <a:fillRect/>
                      </a:stretch>
                    </p:blipFill>
                    <p:spPr>
                      <a:xfrm>
                        <a:off x="4504056" y="3375026"/>
                        <a:ext cx="252095" cy="416560"/>
                      </a:xfrm>
                      <a:prstGeom prst="rect">
                        <a:avLst/>
                      </a:prstGeom>
                      <a:noFill/>
                      <a:ln w="38100">
                        <a:noFill/>
                        <a:miter/>
                      </a:ln>
                    </p:spPr>
                  </p:pic>
                </p:oleObj>
              </mc:Fallback>
            </mc:AlternateContent>
          </a:graphicData>
        </a:graphic>
      </p:graphicFrame>
      <p:graphicFrame>
        <p:nvGraphicFramePr>
          <p:cNvPr id="11" name="对象 -2147482616"/>
          <p:cNvGraphicFramePr>
            <a:graphicFrameLocks noChangeAspect="1"/>
          </p:cNvGraphicFramePr>
          <p:nvPr/>
        </p:nvGraphicFramePr>
        <p:xfrm>
          <a:off x="930910" y="4400868"/>
          <a:ext cx="1741170" cy="340995"/>
        </p:xfrm>
        <a:graphic>
          <a:graphicData uri="http://schemas.openxmlformats.org/presentationml/2006/ole">
            <mc:AlternateContent xmlns:mc="http://schemas.openxmlformats.org/markup-compatibility/2006">
              <mc:Choice xmlns:v="urn:schemas-microsoft-com:vml" Requires="v">
                <p:oleObj spid="_x0000_s10262" r:id="rId12" imgW="1117600" imgH="215900" progId="Equation.KSEE3">
                  <p:embed/>
                </p:oleObj>
              </mc:Choice>
              <mc:Fallback>
                <p:oleObj r:id="rId12" imgW="1117600" imgH="215900" progId="Equation.KSEE3">
                  <p:embed/>
                  <p:pic>
                    <p:nvPicPr>
                      <p:cNvPr id="0" name="图片 3075"/>
                      <p:cNvPicPr/>
                      <p:nvPr/>
                    </p:nvPicPr>
                    <p:blipFill>
                      <a:blip r:embed="rId13"/>
                      <a:stretch>
                        <a:fillRect/>
                      </a:stretch>
                    </p:blipFill>
                    <p:spPr>
                      <a:xfrm>
                        <a:off x="930910" y="4400868"/>
                        <a:ext cx="1741170" cy="340995"/>
                      </a:xfrm>
                      <a:prstGeom prst="rect">
                        <a:avLst/>
                      </a:prstGeom>
                      <a:noFill/>
                      <a:ln w="38100">
                        <a:noFill/>
                        <a:miter/>
                      </a:ln>
                    </p:spPr>
                  </p:pic>
                </p:oleObj>
              </mc:Fallback>
            </mc:AlternateContent>
          </a:graphicData>
        </a:graphic>
      </p:graphicFrame>
      <p:graphicFrame>
        <p:nvGraphicFramePr>
          <p:cNvPr id="13" name="对象 -2147482616"/>
          <p:cNvGraphicFramePr>
            <a:graphicFrameLocks noChangeAspect="1"/>
          </p:cNvGraphicFramePr>
          <p:nvPr/>
        </p:nvGraphicFramePr>
        <p:xfrm>
          <a:off x="919798" y="4779963"/>
          <a:ext cx="1820545" cy="340995"/>
        </p:xfrm>
        <a:graphic>
          <a:graphicData uri="http://schemas.openxmlformats.org/presentationml/2006/ole">
            <mc:AlternateContent xmlns:mc="http://schemas.openxmlformats.org/markup-compatibility/2006">
              <mc:Choice xmlns:v="urn:schemas-microsoft-com:vml" Requires="v">
                <p:oleObj spid="_x0000_s10263" r:id="rId14" imgW="1168400" imgH="215900" progId="Equation.KSEE3">
                  <p:embed/>
                </p:oleObj>
              </mc:Choice>
              <mc:Fallback>
                <p:oleObj r:id="rId14" imgW="1168400" imgH="215900" progId="Equation.KSEE3">
                  <p:embed/>
                  <p:pic>
                    <p:nvPicPr>
                      <p:cNvPr id="0" name="图片 3075"/>
                      <p:cNvPicPr/>
                      <p:nvPr/>
                    </p:nvPicPr>
                    <p:blipFill>
                      <a:blip r:embed="rId15"/>
                      <a:stretch>
                        <a:fillRect/>
                      </a:stretch>
                    </p:blipFill>
                    <p:spPr>
                      <a:xfrm>
                        <a:off x="919798" y="4779963"/>
                        <a:ext cx="1820545" cy="340995"/>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883920" y="5181283"/>
          <a:ext cx="2176780" cy="361315"/>
        </p:xfrm>
        <a:graphic>
          <a:graphicData uri="http://schemas.openxmlformats.org/presentationml/2006/ole">
            <mc:AlternateContent xmlns:mc="http://schemas.openxmlformats.org/markup-compatibility/2006">
              <mc:Choice xmlns:v="urn:schemas-microsoft-com:vml" Requires="v">
                <p:oleObj spid="_x0000_s10264" r:id="rId16" imgW="1397000" imgH="228600" progId="Equation.KSEE3">
                  <p:embed/>
                </p:oleObj>
              </mc:Choice>
              <mc:Fallback>
                <p:oleObj r:id="rId16" imgW="1397000" imgH="228600" progId="Equation.KSEE3">
                  <p:embed/>
                  <p:pic>
                    <p:nvPicPr>
                      <p:cNvPr id="0" name="图片 3075"/>
                      <p:cNvPicPr/>
                      <p:nvPr/>
                    </p:nvPicPr>
                    <p:blipFill>
                      <a:blip r:embed="rId17"/>
                      <a:stretch>
                        <a:fillRect/>
                      </a:stretch>
                    </p:blipFill>
                    <p:spPr>
                      <a:xfrm>
                        <a:off x="883920" y="5181283"/>
                        <a:ext cx="2176780" cy="361315"/>
                      </a:xfrm>
                      <a:prstGeom prst="rect">
                        <a:avLst/>
                      </a:prstGeom>
                      <a:noFill/>
                      <a:ln w="38100">
                        <a:noFill/>
                        <a:miter/>
                      </a:ln>
                    </p:spPr>
                  </p:pic>
                </p:oleObj>
              </mc:Fallback>
            </mc:AlternateContent>
          </a:graphicData>
        </a:graphic>
      </p:graphicFrame>
      <p:sp>
        <p:nvSpPr>
          <p:cNvPr id="18" name="文本框 17"/>
          <p:cNvSpPr txBox="1"/>
          <p:nvPr/>
        </p:nvSpPr>
        <p:spPr>
          <a:xfrm>
            <a:off x="5631180" y="5493385"/>
            <a:ext cx="5440045"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FNN实际上是wide </a:t>
            </a: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&amp; </a:t>
            </a: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deep模型中的deep模型，同时FNN使用FM进行参数初始化</a:t>
            </a:r>
          </a:p>
          <a:p>
            <a:pPr marL="0" marR="0" indent="0" algn="l" defTabSz="914400" rtl="0" fontAlgn="auto" latinLnBrk="0" hangingPunct="0">
              <a:lnSpc>
                <a:spcPct val="100000"/>
              </a:lnSpc>
              <a:spcBef>
                <a:spcPts val="0"/>
              </a:spcBef>
              <a:spcAft>
                <a:spcPts val="0"/>
              </a:spcAft>
              <a:buClrTx/>
              <a:buSzTx/>
              <a:buFontTx/>
              <a:buNone/>
            </a:pPr>
            <a:r>
              <a:rPr lang="en-US" altLang="zh-CN">
                <a:sym typeface="Calibri" panose="020F0502020204030204"/>
              </a:rPr>
              <a:t>FNN</a:t>
            </a:r>
            <a:r>
              <a:rPr lang="zh-CN" altLang="en-US">
                <a:ea typeface="宋体" panose="02010600030101010101" pitchFamily="2" charset="-122"/>
                <a:sym typeface="Calibri" panose="020F0502020204030204"/>
              </a:rPr>
              <a:t>：</a:t>
            </a:r>
            <a:r>
              <a:rPr lang="zh-CN" altLang="en-US">
                <a:sym typeface="Calibri" panose="020F0502020204030204"/>
              </a:rPr>
              <a:t>Factori</a:t>
            </a:r>
            <a:r>
              <a:rPr lang="en-US" altLang="zh-CN">
                <a:sym typeface="Calibri" panose="020F0502020204030204"/>
              </a:rPr>
              <a:t>z</a:t>
            </a:r>
            <a:r>
              <a:rPr lang="zh-CN" altLang="en-US">
                <a:sym typeface="Calibri" panose="020F0502020204030204"/>
              </a:rPr>
              <a:t>ation-machine supported Neural Networks</a:t>
            </a:r>
            <a:endParaRPr kumimoji="0" lang="zh-CN" altLang="en-US"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CTR</a:t>
            </a:r>
            <a:r>
              <a:rPr lang="zh-CN" altLang="en-US" dirty="0">
                <a:ea typeface="宋体" panose="02010600030101010101" pitchFamily="2" charset="-122"/>
                <a:sym typeface="+mn-ea"/>
              </a:rPr>
              <a:t>模型回顾</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47453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342900" indent="-342900" algn="just">
              <a:lnSpc>
                <a:spcPct val="150000"/>
              </a:lnSpc>
              <a:spcAft>
                <a:spcPts val="0"/>
              </a:spcAft>
              <a:buFont typeface="Arial" panose="020B0604020202020204" pitchFamily="34" charset="0"/>
              <a:buChar char="•"/>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FNN</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p>
          <a:p>
            <a:pPr marL="0" indent="0" algn="just">
              <a:lnSpc>
                <a:spcPct val="150000"/>
              </a:lnSpc>
              <a:spcAft>
                <a:spcPts val="0"/>
              </a:spcAft>
              <a:buFont typeface="Arial" panose="020B0604020202020204" pitchFamily="34" charset="0"/>
              <a:buNone/>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CTR中大部分特征是离散、高维且稀疏的，需要embedding后才能</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进行深度</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学习</a:t>
            </a:r>
          </a:p>
          <a:p>
            <a:pPr marL="0" indent="0" algn="just">
              <a:lnSpc>
                <a:spcPct val="150000"/>
              </a:lnSpc>
              <a:spcAft>
                <a:spcPts val="0"/>
              </a:spcAft>
              <a:buFont typeface="Arial" panose="020B0604020202020204" pitchFamily="34" charset="0"/>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使用</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FM</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对</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embedding层进行初始化，即每个特征对应一个偏置项   和一个k维向量</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graphicFrame>
        <p:nvGraphicFramePr>
          <p:cNvPr id="7" name="对象 -2147482616"/>
          <p:cNvGraphicFramePr>
            <a:graphicFrameLocks noChangeAspect="1"/>
          </p:cNvGraphicFramePr>
          <p:nvPr/>
        </p:nvGraphicFramePr>
        <p:xfrm>
          <a:off x="923290" y="3939540"/>
          <a:ext cx="3836670" cy="381000"/>
        </p:xfrm>
        <a:graphic>
          <a:graphicData uri="http://schemas.openxmlformats.org/presentationml/2006/ole">
            <mc:AlternateContent xmlns:mc="http://schemas.openxmlformats.org/markup-compatibility/2006">
              <mc:Choice xmlns:v="urn:schemas-microsoft-com:vml" Requires="v">
                <p:oleObj spid="_x0000_s11283" r:id="rId5" imgW="2463165" imgH="241300" progId="Equation.KSEE3">
                  <p:embed/>
                </p:oleObj>
              </mc:Choice>
              <mc:Fallback>
                <p:oleObj r:id="rId5" imgW="2463165" imgH="241300" progId="Equation.KSEE3">
                  <p:embed/>
                  <p:pic>
                    <p:nvPicPr>
                      <p:cNvPr id="0" name="图片 3075"/>
                      <p:cNvPicPr/>
                      <p:nvPr/>
                    </p:nvPicPr>
                    <p:blipFill>
                      <a:blip r:embed="rId6"/>
                      <a:stretch>
                        <a:fillRect/>
                      </a:stretch>
                    </p:blipFill>
                    <p:spPr>
                      <a:xfrm>
                        <a:off x="923290" y="3939540"/>
                        <a:ext cx="3836670" cy="381000"/>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2681606" y="3375026"/>
          <a:ext cx="319405" cy="416560"/>
        </p:xfrm>
        <a:graphic>
          <a:graphicData uri="http://schemas.openxmlformats.org/presentationml/2006/ole">
            <mc:AlternateContent xmlns:mc="http://schemas.openxmlformats.org/markup-compatibility/2006">
              <mc:Choice xmlns:v="urn:schemas-microsoft-com:vml" Requires="v">
                <p:oleObj spid="_x0000_s11284" r:id="rId7" imgW="177165" imgH="228600" progId="Equation.KSEE3">
                  <p:embed/>
                </p:oleObj>
              </mc:Choice>
              <mc:Fallback>
                <p:oleObj r:id="rId7" imgW="177165" imgH="228600" progId="Equation.KSEE3">
                  <p:embed/>
                  <p:pic>
                    <p:nvPicPr>
                      <p:cNvPr id="0" name="图片 3075"/>
                      <p:cNvPicPr/>
                      <p:nvPr/>
                    </p:nvPicPr>
                    <p:blipFill>
                      <a:blip r:embed="rId8"/>
                      <a:stretch>
                        <a:fillRect/>
                      </a:stretch>
                    </p:blipFill>
                    <p:spPr>
                      <a:xfrm>
                        <a:off x="2681606" y="3375026"/>
                        <a:ext cx="319405" cy="41656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4504056" y="3375026"/>
          <a:ext cx="252095" cy="416560"/>
        </p:xfrm>
        <a:graphic>
          <a:graphicData uri="http://schemas.openxmlformats.org/presentationml/2006/ole">
            <mc:AlternateContent xmlns:mc="http://schemas.openxmlformats.org/markup-compatibility/2006">
              <mc:Choice xmlns:v="urn:schemas-microsoft-com:vml" Requires="v">
                <p:oleObj spid="_x0000_s11285" r:id="rId9" imgW="139700" imgH="228600" progId="Equation.KSEE3">
                  <p:embed/>
                </p:oleObj>
              </mc:Choice>
              <mc:Fallback>
                <p:oleObj r:id="rId9" imgW="139700" imgH="228600" progId="Equation.KSEE3">
                  <p:embed/>
                  <p:pic>
                    <p:nvPicPr>
                      <p:cNvPr id="0" name="图片 3075"/>
                      <p:cNvPicPr/>
                      <p:nvPr/>
                    </p:nvPicPr>
                    <p:blipFill>
                      <a:blip r:embed="rId10"/>
                      <a:stretch>
                        <a:fillRect/>
                      </a:stretch>
                    </p:blipFill>
                    <p:spPr>
                      <a:xfrm>
                        <a:off x="4504056" y="3375026"/>
                        <a:ext cx="252095" cy="416560"/>
                      </a:xfrm>
                      <a:prstGeom prst="rect">
                        <a:avLst/>
                      </a:prstGeom>
                      <a:noFill/>
                      <a:ln w="38100">
                        <a:noFill/>
                        <a:miter/>
                      </a:ln>
                    </p:spPr>
                  </p:pic>
                </p:oleObj>
              </mc:Fallback>
            </mc:AlternateContent>
          </a:graphicData>
        </a:graphic>
      </p:graphicFrame>
      <p:graphicFrame>
        <p:nvGraphicFramePr>
          <p:cNvPr id="11" name="对象 -2147482616"/>
          <p:cNvGraphicFramePr>
            <a:graphicFrameLocks noChangeAspect="1"/>
          </p:cNvGraphicFramePr>
          <p:nvPr/>
        </p:nvGraphicFramePr>
        <p:xfrm>
          <a:off x="930910" y="4400868"/>
          <a:ext cx="1741170" cy="340995"/>
        </p:xfrm>
        <a:graphic>
          <a:graphicData uri="http://schemas.openxmlformats.org/presentationml/2006/ole">
            <mc:AlternateContent xmlns:mc="http://schemas.openxmlformats.org/markup-compatibility/2006">
              <mc:Choice xmlns:v="urn:schemas-microsoft-com:vml" Requires="v">
                <p:oleObj spid="_x0000_s11286" r:id="rId11" imgW="1117600" imgH="215900" progId="Equation.KSEE3">
                  <p:embed/>
                </p:oleObj>
              </mc:Choice>
              <mc:Fallback>
                <p:oleObj r:id="rId11" imgW="1117600" imgH="215900" progId="Equation.KSEE3">
                  <p:embed/>
                  <p:pic>
                    <p:nvPicPr>
                      <p:cNvPr id="0" name="图片 3075"/>
                      <p:cNvPicPr/>
                      <p:nvPr/>
                    </p:nvPicPr>
                    <p:blipFill>
                      <a:blip r:embed="rId12"/>
                      <a:stretch>
                        <a:fillRect/>
                      </a:stretch>
                    </p:blipFill>
                    <p:spPr>
                      <a:xfrm>
                        <a:off x="930910" y="4400868"/>
                        <a:ext cx="1741170" cy="340995"/>
                      </a:xfrm>
                      <a:prstGeom prst="rect">
                        <a:avLst/>
                      </a:prstGeom>
                      <a:noFill/>
                      <a:ln w="38100">
                        <a:noFill/>
                        <a:miter/>
                      </a:ln>
                    </p:spPr>
                  </p:pic>
                </p:oleObj>
              </mc:Fallback>
            </mc:AlternateContent>
          </a:graphicData>
        </a:graphic>
      </p:graphicFrame>
      <p:graphicFrame>
        <p:nvGraphicFramePr>
          <p:cNvPr id="13" name="对象 -2147482616"/>
          <p:cNvGraphicFramePr>
            <a:graphicFrameLocks noChangeAspect="1"/>
          </p:cNvGraphicFramePr>
          <p:nvPr/>
        </p:nvGraphicFramePr>
        <p:xfrm>
          <a:off x="919798" y="4779963"/>
          <a:ext cx="1820545" cy="340995"/>
        </p:xfrm>
        <a:graphic>
          <a:graphicData uri="http://schemas.openxmlformats.org/presentationml/2006/ole">
            <mc:AlternateContent xmlns:mc="http://schemas.openxmlformats.org/markup-compatibility/2006">
              <mc:Choice xmlns:v="urn:schemas-microsoft-com:vml" Requires="v">
                <p:oleObj spid="_x0000_s11287" r:id="rId13" imgW="1168400" imgH="215900" progId="Equation.KSEE3">
                  <p:embed/>
                </p:oleObj>
              </mc:Choice>
              <mc:Fallback>
                <p:oleObj r:id="rId13" imgW="1168400" imgH="215900" progId="Equation.KSEE3">
                  <p:embed/>
                  <p:pic>
                    <p:nvPicPr>
                      <p:cNvPr id="0" name="图片 3075"/>
                      <p:cNvPicPr/>
                      <p:nvPr/>
                    </p:nvPicPr>
                    <p:blipFill>
                      <a:blip r:embed="rId14"/>
                      <a:stretch>
                        <a:fillRect/>
                      </a:stretch>
                    </p:blipFill>
                    <p:spPr>
                      <a:xfrm>
                        <a:off x="919798" y="4779963"/>
                        <a:ext cx="1820545" cy="340995"/>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883920" y="5181283"/>
          <a:ext cx="2176780" cy="361315"/>
        </p:xfrm>
        <a:graphic>
          <a:graphicData uri="http://schemas.openxmlformats.org/presentationml/2006/ole">
            <mc:AlternateContent xmlns:mc="http://schemas.openxmlformats.org/markup-compatibility/2006">
              <mc:Choice xmlns:v="urn:schemas-microsoft-com:vml" Requires="v">
                <p:oleObj spid="_x0000_s11288" r:id="rId15" imgW="1397000" imgH="228600" progId="Equation.KSEE3">
                  <p:embed/>
                </p:oleObj>
              </mc:Choice>
              <mc:Fallback>
                <p:oleObj r:id="rId15" imgW="1397000" imgH="228600" progId="Equation.KSEE3">
                  <p:embed/>
                  <p:pic>
                    <p:nvPicPr>
                      <p:cNvPr id="0" name="图片 3075"/>
                      <p:cNvPicPr/>
                      <p:nvPr/>
                    </p:nvPicPr>
                    <p:blipFill>
                      <a:blip r:embed="rId16"/>
                      <a:stretch>
                        <a:fillRect/>
                      </a:stretch>
                    </p:blipFill>
                    <p:spPr>
                      <a:xfrm>
                        <a:off x="883920" y="5181283"/>
                        <a:ext cx="2176780" cy="361315"/>
                      </a:xfrm>
                      <a:prstGeom prst="rect">
                        <a:avLst/>
                      </a:prstGeom>
                      <a:noFill/>
                      <a:ln w="38100">
                        <a:noFill/>
                        <a:miter/>
                      </a:ln>
                    </p:spPr>
                  </p:pic>
                </p:oleObj>
              </mc:Fallback>
            </mc:AlternateContent>
          </a:graphicData>
        </a:graphic>
      </p:graphicFrame>
      <p:sp>
        <p:nvSpPr>
          <p:cNvPr id="18" name="文本框 17"/>
          <p:cNvSpPr txBox="1"/>
          <p:nvPr/>
        </p:nvSpPr>
        <p:spPr>
          <a:xfrm>
            <a:off x="5631180" y="5493385"/>
            <a:ext cx="5440045"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FNN实际上是wide </a:t>
            </a: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&amp; </a:t>
            </a: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deep模型中的deep模型，同时FNN使用FM进行参数初始化</a:t>
            </a:r>
          </a:p>
          <a:p>
            <a:pPr marL="0" marR="0" indent="0" algn="l" defTabSz="914400" rtl="0" fontAlgn="auto" latinLnBrk="0" hangingPunct="0">
              <a:lnSpc>
                <a:spcPct val="100000"/>
              </a:lnSpc>
              <a:spcBef>
                <a:spcPts val="0"/>
              </a:spcBef>
              <a:spcAft>
                <a:spcPts val="0"/>
              </a:spcAft>
              <a:buClrTx/>
              <a:buSzTx/>
              <a:buFontTx/>
              <a:buNone/>
            </a:pPr>
            <a:r>
              <a:rPr lang="en-US" altLang="zh-CN">
                <a:sym typeface="Calibri" panose="020F0502020204030204"/>
              </a:rPr>
              <a:t>FNN</a:t>
            </a:r>
            <a:r>
              <a:rPr lang="zh-CN" altLang="en-US">
                <a:ea typeface="宋体" panose="02010600030101010101" pitchFamily="2" charset="-122"/>
                <a:sym typeface="Calibri" panose="020F0502020204030204"/>
              </a:rPr>
              <a:t>：</a:t>
            </a:r>
            <a:r>
              <a:rPr lang="zh-CN" altLang="en-US">
                <a:sym typeface="Calibri" panose="020F0502020204030204"/>
              </a:rPr>
              <a:t>Factori</a:t>
            </a:r>
            <a:r>
              <a:rPr lang="en-US" altLang="zh-CN">
                <a:sym typeface="Calibri" panose="020F0502020204030204"/>
              </a:rPr>
              <a:t>z</a:t>
            </a:r>
            <a:r>
              <a:rPr lang="zh-CN" altLang="en-US">
                <a:sym typeface="Calibri" panose="020F0502020204030204"/>
              </a:rPr>
              <a:t>ation-machine supported Neural Networks</a:t>
            </a:r>
            <a:endParaRPr kumimoji="0" lang="zh-CN" altLang="en-US"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2" name="图片 1"/>
          <p:cNvPicPr>
            <a:picLocks noChangeAspect="1"/>
          </p:cNvPicPr>
          <p:nvPr/>
        </p:nvPicPr>
        <p:blipFill>
          <a:blip r:embed="rId17"/>
          <a:stretch>
            <a:fillRect/>
          </a:stretch>
        </p:blipFill>
        <p:spPr>
          <a:xfrm>
            <a:off x="5713095" y="1228090"/>
            <a:ext cx="5926455" cy="4256405"/>
          </a:xfrm>
          <a:prstGeom prst="rect">
            <a:avLst/>
          </a:prstGeom>
        </p:spPr>
      </p:pic>
      <p:sp>
        <p:nvSpPr>
          <p:cNvPr id="5" name="矩形 4"/>
          <p:cNvSpPr/>
          <p:nvPr/>
        </p:nvSpPr>
        <p:spPr>
          <a:xfrm>
            <a:off x="5713095" y="3977640"/>
            <a:ext cx="1445895" cy="461645"/>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CTR</a:t>
            </a:r>
            <a:r>
              <a:rPr lang="zh-CN" altLang="en-US" dirty="0">
                <a:ea typeface="宋体" panose="02010600030101010101" pitchFamily="2" charset="-122"/>
                <a:sym typeface="+mn-ea"/>
              </a:rPr>
              <a:t>模型回顾</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45961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342900" indent="-342900" algn="just">
              <a:lnSpc>
                <a:spcPct val="150000"/>
              </a:lnSpc>
              <a:spcAft>
                <a:spcPts val="0"/>
              </a:spcAft>
              <a:buFont typeface="Arial" panose="020B0604020202020204" pitchFamily="34" charset="0"/>
              <a:buChar char="•"/>
            </a:pPr>
            <a:r>
              <a:rPr lang="en-US" altLang="zh-CN" sz="1800" kern="100" dirty="0">
                <a:latin typeface="宋体" panose="02010600030101010101" pitchFamily="2" charset="-122"/>
                <a:ea typeface="PingFang SC" panose="020B0400000000000000"/>
                <a:cs typeface="Times New Roman" panose="02020603050405020304" pitchFamily="18" charset="0"/>
                <a:sym typeface="+mn-ea"/>
              </a:rPr>
              <a:t>Wide &amp; Deep</a:t>
            </a:r>
            <a:r>
              <a:rPr lang="zh-CN" altLang="zh-CN" sz="1800" kern="100" dirty="0">
                <a:latin typeface="宋体" panose="02010600030101010101" pitchFamily="2" charset="-122"/>
                <a:ea typeface="PingFang SC" panose="020B0400000000000000"/>
                <a:cs typeface="Times New Roman" panose="02020603050405020304" pitchFamily="18" charset="0"/>
                <a:sym typeface="+mn-ea"/>
              </a:rPr>
              <a:t>模型</a:t>
            </a:r>
          </a:p>
          <a:p>
            <a:pPr marL="0" indent="0" algn="just">
              <a:lnSpc>
                <a:spcPct val="150000"/>
              </a:lnSpc>
              <a:spcAft>
                <a:spcPts val="0"/>
              </a:spcAft>
              <a:buFont typeface="Arial" panose="020B0604020202020204" pitchFamily="34" charset="0"/>
              <a:buNone/>
            </a:pPr>
            <a:r>
              <a:rPr lang="en-US" sz="1800" kern="100" dirty="0">
                <a:latin typeface="宋体" panose="02010600030101010101" pitchFamily="2" charset="-122"/>
                <a:ea typeface="PingFang SC" panose="020B0400000000000000"/>
                <a:cs typeface="Times New Roman" panose="02020603050405020304" pitchFamily="18" charset="0"/>
              </a:rPr>
              <a:t>Wide</a:t>
            </a:r>
            <a:r>
              <a:rPr lang="zh-CN" altLang="en-US" sz="1800" kern="100" dirty="0">
                <a:latin typeface="宋体" panose="02010600030101010101" pitchFamily="2" charset="-122"/>
                <a:ea typeface="PingFang SC" panose="020B0400000000000000"/>
                <a:cs typeface="Times New Roman" panose="02020603050405020304" pitchFamily="18" charset="0"/>
              </a:rPr>
              <a:t>模型，</a:t>
            </a:r>
            <a:r>
              <a:rPr lang="zh-CN" altLang="en-US" sz="1800" kern="100" dirty="0">
                <a:latin typeface="宋体" panose="02010600030101010101" pitchFamily="2" charset="-122"/>
                <a:ea typeface="PingFang SC" panose="020B0400000000000000"/>
                <a:cs typeface="Times New Roman" panose="02020603050405020304" pitchFamily="18" charset="0"/>
                <a:sym typeface="+mn-ea"/>
              </a:rPr>
              <a:t>采用</a:t>
            </a:r>
            <a:r>
              <a:rPr lang="en-US" altLang="zh-CN" sz="1800" kern="100" dirty="0">
                <a:latin typeface="宋体" panose="02010600030101010101" pitchFamily="2" charset="-122"/>
                <a:ea typeface="PingFang SC" panose="020B0400000000000000"/>
                <a:cs typeface="Times New Roman" panose="02020603050405020304" pitchFamily="18" charset="0"/>
                <a:sym typeface="+mn-ea"/>
              </a:rPr>
              <a:t>Linear Regression</a:t>
            </a:r>
            <a:r>
              <a:rPr lang="zh-CN" altLang="en-US" sz="1800" kern="100" dirty="0">
                <a:latin typeface="宋体" panose="02010600030101010101" pitchFamily="2" charset="-122"/>
                <a:ea typeface="PingFang SC" panose="020B0400000000000000"/>
                <a:cs typeface="Times New Roman" panose="02020603050405020304" pitchFamily="18" charset="0"/>
                <a:sym typeface="+mn-ea"/>
              </a:rPr>
              <a:t>，解决模型的记忆能力（特征组合需要人来设计）</a:t>
            </a:r>
            <a:endParaRPr lang="zh-CN" altLang="en-US" sz="1800" kern="100" dirty="0">
              <a:latin typeface="宋体" panose="02010600030101010101" pitchFamily="2" charset="-122"/>
              <a:ea typeface="PingFang SC" panose="020B0400000000000000"/>
              <a:cs typeface="Times New Roman" panose="02020603050405020304" pitchFamily="18" charset="0"/>
            </a:endParaRPr>
          </a:p>
          <a:p>
            <a:pPr marL="0" indent="0" algn="just">
              <a:lnSpc>
                <a:spcPct val="150000"/>
              </a:lnSpc>
              <a:spcAft>
                <a:spcPts val="0"/>
              </a:spcAft>
              <a:buFont typeface="Arial" panose="020B0604020202020204" pitchFamily="34" charset="0"/>
              <a:buNone/>
            </a:pPr>
            <a:r>
              <a:rPr lang="en-US" altLang="zh-CN" sz="1800" kern="100" dirty="0">
                <a:latin typeface="宋体" panose="02010600030101010101" pitchFamily="2" charset="-122"/>
                <a:ea typeface="PingFang SC" panose="020B0400000000000000"/>
                <a:cs typeface="Times New Roman" panose="02020603050405020304" pitchFamily="18" charset="0"/>
              </a:rPr>
              <a:t>Deep</a:t>
            </a:r>
            <a:r>
              <a:rPr lang="zh-CN" altLang="zh-CN" sz="1800" kern="100" dirty="0">
                <a:latin typeface="宋体" panose="02010600030101010101" pitchFamily="2" charset="-122"/>
                <a:ea typeface="PingFang SC" panose="020B0400000000000000"/>
                <a:cs typeface="Times New Roman" panose="02020603050405020304" pitchFamily="18" charset="0"/>
              </a:rPr>
              <a:t>模型，即</a:t>
            </a:r>
            <a:r>
              <a:rPr lang="en-US" altLang="zh-CN" sz="1800" kern="100" dirty="0">
                <a:latin typeface="宋体" panose="02010600030101010101" pitchFamily="2" charset="-122"/>
                <a:ea typeface="PingFang SC" panose="020B0400000000000000"/>
                <a:cs typeface="Times New Roman" panose="02020603050405020304" pitchFamily="18" charset="0"/>
              </a:rPr>
              <a:t>FNN</a:t>
            </a:r>
            <a:r>
              <a:rPr lang="zh-CN" altLang="en-US" sz="1800" kern="100" dirty="0">
                <a:latin typeface="宋体" panose="02010600030101010101" pitchFamily="2" charset="-122"/>
                <a:ea typeface="PingFang SC" panose="020B0400000000000000"/>
                <a:cs typeface="Times New Roman" panose="02020603050405020304" pitchFamily="18" charset="0"/>
              </a:rPr>
              <a:t>，解决模型的泛化能力</a:t>
            </a:r>
          </a:p>
          <a:p>
            <a:pPr marL="0" indent="0" algn="just">
              <a:lnSpc>
                <a:spcPct val="150000"/>
              </a:lnSpc>
              <a:spcAft>
                <a:spcPts val="0"/>
              </a:spcAft>
              <a:buFont typeface="Arial" panose="020B0604020202020204" pitchFamily="34" charset="0"/>
              <a:buNone/>
            </a:pPr>
            <a:r>
              <a:rPr lang="en-US" altLang="zh-CN" sz="1800" kern="100" dirty="0">
                <a:latin typeface="宋体" panose="02010600030101010101" pitchFamily="2" charset="-122"/>
                <a:ea typeface="PingFang SC" panose="020B0400000000000000"/>
                <a:cs typeface="Times New Roman" panose="02020603050405020304" pitchFamily="18" charset="0"/>
              </a:rPr>
              <a:t>J</a:t>
            </a:r>
            <a:r>
              <a:rPr lang="zh-CN" altLang="en-US" sz="1800" kern="100" dirty="0">
                <a:latin typeface="宋体" panose="02010600030101010101" pitchFamily="2" charset="-122"/>
                <a:ea typeface="PingFang SC" panose="020B0400000000000000"/>
                <a:cs typeface="Times New Roman" panose="02020603050405020304" pitchFamily="18" charset="0"/>
              </a:rPr>
              <a:t>oint </a:t>
            </a:r>
            <a:r>
              <a:rPr lang="en-US" altLang="zh-CN" sz="1800" kern="100" dirty="0">
                <a:latin typeface="宋体" panose="02010600030101010101" pitchFamily="2" charset="-122"/>
                <a:ea typeface="PingFang SC" panose="020B0400000000000000"/>
                <a:cs typeface="Times New Roman" panose="02020603050405020304" pitchFamily="18" charset="0"/>
              </a:rPr>
              <a:t>T</a:t>
            </a:r>
            <a:r>
              <a:rPr lang="zh-CN" altLang="en-US" sz="1800" kern="100" dirty="0">
                <a:latin typeface="宋体" panose="02010600030101010101" pitchFamily="2" charset="-122"/>
                <a:ea typeface="PingFang SC" panose="020B0400000000000000"/>
                <a:cs typeface="Times New Roman" panose="02020603050405020304" pitchFamily="18" charset="0"/>
              </a:rPr>
              <a:t>raining，同时训练Wide模型和Deep模型，并将两个模型的结果的加权作为最终的预测结果</a:t>
            </a:r>
          </a:p>
          <a:p>
            <a:pPr marL="0" indent="0" algn="just">
              <a:lnSpc>
                <a:spcPct val="150000"/>
              </a:lnSpc>
              <a:spcAft>
                <a:spcPts val="0"/>
              </a:spcAft>
              <a:buFont typeface="Arial" panose="020B0604020202020204" pitchFamily="34" charset="0"/>
              <a:buNone/>
            </a:pPr>
            <a:endParaRPr lang="en-US" altLang="zh-CN" sz="1800" kern="100" dirty="0">
              <a:latin typeface="宋体" panose="02010600030101010101" pitchFamily="2" charset="-122"/>
              <a:ea typeface="PingFang SC" panose="020B0400000000000000"/>
              <a:cs typeface="Times New Roman" panose="02020603050405020304" pitchFamily="18" charset="0"/>
              <a:sym typeface="+mn-ea"/>
            </a:endParaRPr>
          </a:p>
          <a:p>
            <a:pPr algn="just">
              <a:lnSpc>
                <a:spcPct val="150000"/>
              </a:lnSpc>
              <a:spcAft>
                <a:spcPts val="0"/>
              </a:spcAft>
            </a:pPr>
            <a:endParaRPr lang="zh-CN" sz="1800" kern="100" dirty="0">
              <a:latin typeface="宋体" panose="02010600030101010101" pitchFamily="2" charset="-122"/>
              <a:ea typeface="PingFang SC" panose="020B0400000000000000"/>
              <a:cs typeface="Times New Roman" panose="02020603050405020304" pitchFamily="18" charset="0"/>
              <a:sym typeface="+mn-ea"/>
            </a:endParaRPr>
          </a:p>
        </p:txBody>
      </p:sp>
      <p:pic>
        <p:nvPicPr>
          <p:cNvPr id="2" name="图片 1"/>
          <p:cNvPicPr>
            <a:picLocks noChangeAspect="1"/>
          </p:cNvPicPr>
          <p:nvPr/>
        </p:nvPicPr>
        <p:blipFill>
          <a:blip r:embed="rId4"/>
          <a:stretch>
            <a:fillRect/>
          </a:stretch>
        </p:blipFill>
        <p:spPr>
          <a:xfrm>
            <a:off x="5394960" y="1385570"/>
            <a:ext cx="6496050" cy="3876675"/>
          </a:xfrm>
          <a:prstGeom prst="rect">
            <a:avLst/>
          </a:prstGeom>
        </p:spPr>
      </p:pic>
    </p:spTree>
    <p:custDataLst>
      <p:tags r:id="rId1"/>
    </p:custData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CTR</a:t>
            </a:r>
            <a:r>
              <a:rPr lang="zh-CN" altLang="en-US" dirty="0">
                <a:ea typeface="宋体" panose="02010600030101010101" pitchFamily="2" charset="-122"/>
                <a:sym typeface="+mn-ea"/>
              </a:rPr>
              <a:t>模型回顾</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47453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DeepFM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p>
          <a:p>
            <a:pPr marL="0" indent="0" algn="just">
              <a:lnSpc>
                <a:spcPct val="150000"/>
              </a:lnSpc>
              <a:spcAft>
                <a:spcPts val="0"/>
              </a:spcAft>
              <a:buFont typeface="Arial" panose="020B0604020202020204" pitchFamily="34" charset="0"/>
              <a:buNone/>
            </a:pPr>
            <a:r>
              <a:rPr lang="en-US" altLang="zh-CN" sz="1800">
                <a:sym typeface="Calibri" panose="020F0502020204030204"/>
              </a:rPr>
              <a:t>DeepFM</a:t>
            </a:r>
            <a:r>
              <a:rPr lang="zh-CN" altLang="zh-CN" sz="1800">
                <a:ea typeface="宋体" panose="02010600030101010101" pitchFamily="2" charset="-122"/>
                <a:sym typeface="Calibri" panose="020F0502020204030204"/>
              </a:rPr>
              <a:t>是将</a:t>
            </a:r>
            <a:r>
              <a:rPr lang="en-US" altLang="zh-CN" sz="1800">
                <a:ea typeface="宋体" panose="02010600030101010101" pitchFamily="2" charset="-122"/>
                <a:sym typeface="Calibri" panose="020F0502020204030204"/>
              </a:rPr>
              <a:t>Wide &amp; Deep</a:t>
            </a:r>
            <a:r>
              <a:rPr lang="zh-CN" altLang="zh-CN" sz="1800">
                <a:ea typeface="宋体" panose="02010600030101010101" pitchFamily="2" charset="-122"/>
                <a:sym typeface="Calibri" panose="020F0502020204030204"/>
              </a:rPr>
              <a:t>模型中的</a:t>
            </a:r>
            <a:r>
              <a:rPr lang="en-US" altLang="zh-CN" sz="1800">
                <a:ea typeface="宋体" panose="02010600030101010101" pitchFamily="2" charset="-122"/>
                <a:sym typeface="Calibri" panose="020F0502020204030204"/>
              </a:rPr>
              <a:t>Wide</a:t>
            </a:r>
            <a:r>
              <a:rPr lang="zh-CN" altLang="zh-CN" sz="1800">
                <a:ea typeface="宋体" panose="02010600030101010101" pitchFamily="2" charset="-122"/>
                <a:sym typeface="Calibri" panose="020F0502020204030204"/>
              </a:rPr>
              <a:t>替换成了</a:t>
            </a:r>
            <a:r>
              <a:rPr lang="en-US" altLang="zh-CN" sz="1800">
                <a:ea typeface="宋体" panose="02010600030101010101" pitchFamily="2" charset="-122"/>
                <a:sym typeface="Calibri" panose="020F0502020204030204"/>
              </a:rPr>
              <a:t>FM</a:t>
            </a:r>
            <a:r>
              <a:rPr lang="zh-CN" altLang="en-US" sz="1800">
                <a:ea typeface="宋体" panose="02010600030101010101" pitchFamily="2" charset="-122"/>
                <a:sym typeface="Calibri" panose="020F0502020204030204"/>
              </a:rPr>
              <a:t>模型</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indent="0" algn="just">
              <a:lnSpc>
                <a:spcPct val="150000"/>
              </a:lnSpc>
              <a:spcAft>
                <a:spcPts val="0"/>
              </a:spcAft>
              <a:buFont typeface="Arial" panose="020B0604020202020204" pitchFamily="34" charset="0"/>
              <a:buNone/>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3" name="图片 2"/>
          <p:cNvPicPr>
            <a:picLocks noChangeAspect="1"/>
          </p:cNvPicPr>
          <p:nvPr/>
        </p:nvPicPr>
        <p:blipFill>
          <a:blip r:embed="rId5"/>
          <a:stretch>
            <a:fillRect/>
          </a:stretch>
        </p:blipFill>
        <p:spPr>
          <a:xfrm>
            <a:off x="5544185" y="1524635"/>
            <a:ext cx="6324600" cy="4067175"/>
          </a:xfrm>
          <a:prstGeom prst="rect">
            <a:avLst/>
          </a:prstGeom>
        </p:spPr>
      </p:pic>
      <p:graphicFrame>
        <p:nvGraphicFramePr>
          <p:cNvPr id="12" name="对象 -2147482616"/>
          <p:cNvGraphicFramePr>
            <a:graphicFrameLocks noChangeAspect="1"/>
          </p:cNvGraphicFramePr>
          <p:nvPr/>
        </p:nvGraphicFramePr>
        <p:xfrm>
          <a:off x="1071246" y="3066416"/>
          <a:ext cx="4064000" cy="897255"/>
        </p:xfrm>
        <a:graphic>
          <a:graphicData uri="http://schemas.openxmlformats.org/presentationml/2006/ole">
            <mc:AlternateContent xmlns:mc="http://schemas.openxmlformats.org/markup-compatibility/2006">
              <mc:Choice xmlns:v="urn:schemas-microsoft-com:vml" Requires="v">
                <p:oleObj spid="_x0000_s12295" r:id="rId6" imgW="2044700" imgH="444500" progId="Equation.KSEE3">
                  <p:embed/>
                </p:oleObj>
              </mc:Choice>
              <mc:Fallback>
                <p:oleObj r:id="rId6" imgW="2044700" imgH="444500" progId="Equation.KSEE3">
                  <p:embed/>
                  <p:pic>
                    <p:nvPicPr>
                      <p:cNvPr id="0" name="图片 3075"/>
                      <p:cNvPicPr/>
                      <p:nvPr/>
                    </p:nvPicPr>
                    <p:blipFill>
                      <a:blip r:embed="rId7"/>
                      <a:stretch>
                        <a:fillRect/>
                      </a:stretch>
                    </p:blipFill>
                    <p:spPr>
                      <a:xfrm>
                        <a:off x="1071246" y="3066416"/>
                        <a:ext cx="4064000" cy="897255"/>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8"/>
          <a:stretch>
            <a:fillRect/>
          </a:stretch>
        </p:blipFill>
        <p:spPr>
          <a:xfrm>
            <a:off x="1071245" y="4210685"/>
            <a:ext cx="3333750" cy="447675"/>
          </a:xfrm>
          <a:prstGeom prst="rect">
            <a:avLst/>
          </a:prstGeom>
        </p:spPr>
      </p:pic>
      <p:graphicFrame>
        <p:nvGraphicFramePr>
          <p:cNvPr id="5" name="对象 -2147482616"/>
          <p:cNvGraphicFramePr>
            <a:graphicFrameLocks noChangeAspect="1"/>
          </p:cNvGraphicFramePr>
          <p:nvPr/>
        </p:nvGraphicFramePr>
        <p:xfrm>
          <a:off x="1071245" y="4855845"/>
          <a:ext cx="3103880" cy="638175"/>
        </p:xfrm>
        <a:graphic>
          <a:graphicData uri="http://schemas.openxmlformats.org/presentationml/2006/ole">
            <mc:AlternateContent xmlns:mc="http://schemas.openxmlformats.org/markup-compatibility/2006">
              <mc:Choice xmlns:v="urn:schemas-microsoft-com:vml" Requires="v">
                <p:oleObj spid="_x0000_s12296" r:id="rId9" imgW="1562100" imgH="316865" progId="Equation.KSEE3">
                  <p:embed/>
                </p:oleObj>
              </mc:Choice>
              <mc:Fallback>
                <p:oleObj r:id="rId9" imgW="1562100" imgH="316865" progId="Equation.KSEE3">
                  <p:embed/>
                  <p:pic>
                    <p:nvPicPr>
                      <p:cNvPr id="0" name="图片 3075"/>
                      <p:cNvPicPr/>
                      <p:nvPr/>
                    </p:nvPicPr>
                    <p:blipFill>
                      <a:blip r:embed="rId10"/>
                      <a:stretch>
                        <a:fillRect/>
                      </a:stretch>
                    </p:blipFill>
                    <p:spPr>
                      <a:xfrm>
                        <a:off x="1071245" y="4855845"/>
                        <a:ext cx="3103880" cy="63817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NFM</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47936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en-US" altLang="zh-CN" sz="1800" kern="100" dirty="0">
                <a:latin typeface="宋体" panose="02010600030101010101" pitchFamily="2" charset="-122"/>
                <a:ea typeface="PingFang SC" panose="020B0400000000000000"/>
                <a:cs typeface="Times New Roman" panose="02020603050405020304" pitchFamily="18" charset="0"/>
                <a:sym typeface="+mn-ea"/>
              </a:rPr>
              <a:t>NFM</a:t>
            </a:r>
            <a:r>
              <a:rPr lang="zh-CN" altLang="zh-CN" sz="1800" kern="100" dirty="0">
                <a:latin typeface="宋体" panose="02010600030101010101" pitchFamily="2" charset="-122"/>
                <a:ea typeface="PingFang SC" panose="020B0400000000000000"/>
                <a:cs typeface="Times New Roman" panose="02020603050405020304" pitchFamily="18" charset="0"/>
                <a:sym typeface="+mn-ea"/>
              </a:rPr>
              <a:t>模型</a:t>
            </a:r>
          </a:p>
          <a:p>
            <a:pPr marL="0" indent="0" algn="just">
              <a:lnSpc>
                <a:spcPct val="150000"/>
              </a:lnSpc>
              <a:spcAft>
                <a:spcPts val="0"/>
              </a:spcAft>
              <a:buFont typeface="Arial" panose="020B0604020202020204" pitchFamily="34" charset="0"/>
              <a:buNone/>
            </a:pPr>
            <a:r>
              <a:rPr lang="en-US" altLang="zh-CN" sz="1800" dirty="0">
                <a:latin typeface="宋体" panose="02010600030101010101" pitchFamily="2" charset="-122"/>
                <a:ea typeface="PingFang SC" panose="020B0400000000000000"/>
                <a:sym typeface="Calibri" panose="020F0502020204030204"/>
              </a:rPr>
              <a:t>FNN, Wide &amp; Deep, </a:t>
            </a:r>
            <a:r>
              <a:rPr lang="en-US" altLang="zh-CN" sz="1800" dirty="0" err="1">
                <a:latin typeface="宋体" panose="02010600030101010101" pitchFamily="2" charset="-122"/>
                <a:ea typeface="PingFang SC" panose="020B0400000000000000"/>
                <a:sym typeface="Calibri" panose="020F0502020204030204"/>
              </a:rPr>
              <a:t>DeepFM</a:t>
            </a:r>
            <a:r>
              <a:rPr lang="zh-CN" altLang="zh-CN" sz="1800" dirty="0">
                <a:latin typeface="宋体" panose="02010600030101010101" pitchFamily="2" charset="-122"/>
                <a:ea typeface="PingFang SC" panose="020B0400000000000000"/>
                <a:sym typeface="Calibri" panose="020F0502020204030204"/>
              </a:rPr>
              <a:t>都是在</a:t>
            </a:r>
            <a:r>
              <a:rPr lang="en-US" altLang="zh-CN" sz="1800" dirty="0">
                <a:latin typeface="宋体" panose="02010600030101010101" pitchFamily="2" charset="-122"/>
                <a:ea typeface="PingFang SC" panose="020B0400000000000000"/>
                <a:sym typeface="Calibri" panose="020F0502020204030204"/>
              </a:rPr>
              <a:t>DNN</a:t>
            </a:r>
            <a:r>
              <a:rPr lang="zh-CN" altLang="en-US" sz="1800" dirty="0">
                <a:latin typeface="宋体" panose="02010600030101010101" pitchFamily="2" charset="-122"/>
                <a:ea typeface="PingFang SC" panose="020B0400000000000000"/>
                <a:sym typeface="Calibri" panose="020F0502020204030204"/>
              </a:rPr>
              <a:t>部分，对</a:t>
            </a:r>
            <a:r>
              <a:rPr lang="en-US" altLang="zh-CN" sz="1800" dirty="0" err="1">
                <a:latin typeface="宋体" panose="02010600030101010101" pitchFamily="2" charset="-122"/>
                <a:ea typeface="PingFang SC" panose="020B0400000000000000"/>
                <a:sym typeface="Calibri" panose="020F0502020204030204"/>
              </a:rPr>
              <a:t>embedding之后的特征进行concatenate</a:t>
            </a:r>
            <a:r>
              <a:rPr lang="en-US" altLang="zh-CN" sz="1800" dirty="0">
                <a:latin typeface="宋体" panose="02010600030101010101" pitchFamily="2" charset="-122"/>
                <a:ea typeface="PingFang SC" panose="020B0400000000000000"/>
                <a:sym typeface="Calibri" panose="020F0502020204030204"/>
              </a:rPr>
              <a:t>，</a:t>
            </a:r>
            <a:r>
              <a:rPr lang="zh-CN" altLang="en-US" sz="1800" dirty="0">
                <a:latin typeface="宋体" panose="02010600030101010101" pitchFamily="2" charset="-122"/>
                <a:ea typeface="PingFang SC" panose="020B0400000000000000"/>
                <a:sym typeface="Calibri" panose="020F0502020204030204"/>
              </a:rPr>
              <a:t>没有</a:t>
            </a:r>
            <a:r>
              <a:rPr lang="en-US" altLang="zh-CN" sz="1800" dirty="0" err="1">
                <a:latin typeface="宋体" panose="02010600030101010101" pitchFamily="2" charset="-122"/>
                <a:ea typeface="PingFang SC" panose="020B0400000000000000"/>
                <a:sym typeface="Calibri" panose="020F0502020204030204"/>
              </a:rPr>
              <a:t>充分进行特征交叉计算</a:t>
            </a:r>
            <a:r>
              <a:rPr lang="en-US" altLang="zh-CN" sz="1800" dirty="0">
                <a:latin typeface="宋体" panose="02010600030101010101" pitchFamily="2" charset="-122"/>
                <a:ea typeface="PingFang SC" panose="020B0400000000000000"/>
                <a:sym typeface="Calibri" panose="020F0502020204030204"/>
              </a:rPr>
              <a:t>。</a:t>
            </a:r>
          </a:p>
          <a:p>
            <a:pPr marL="0" indent="0" algn="just">
              <a:lnSpc>
                <a:spcPct val="150000"/>
              </a:lnSpc>
              <a:spcAft>
                <a:spcPts val="0"/>
              </a:spcAft>
              <a:buFont typeface="Arial" panose="020B0604020202020204" pitchFamily="34" charset="0"/>
              <a:buNone/>
            </a:pPr>
            <a:r>
              <a:rPr lang="en-US" altLang="zh-CN" sz="1800" dirty="0" err="1">
                <a:latin typeface="宋体" panose="02010600030101010101" pitchFamily="2" charset="-122"/>
                <a:ea typeface="PingFang SC" panose="020B0400000000000000"/>
                <a:sym typeface="Calibri" panose="020F0502020204030204"/>
              </a:rPr>
              <a:t>NFM算法是对embedding直接采用</a:t>
            </a:r>
            <a:r>
              <a:rPr lang="zh-CN" altLang="zh-CN" sz="1800" dirty="0">
                <a:latin typeface="宋体" panose="02010600030101010101" pitchFamily="2" charset="-122"/>
                <a:ea typeface="PingFang SC" panose="020B0400000000000000"/>
                <a:sym typeface="Calibri" panose="020F0502020204030204"/>
              </a:rPr>
              <a:t>对位相乘（</a:t>
            </a:r>
            <a:r>
              <a:rPr lang="en-US" altLang="zh-CN" sz="1800" dirty="0">
                <a:latin typeface="宋体" panose="02010600030101010101" pitchFamily="2" charset="-122"/>
                <a:ea typeface="PingFang SC" panose="020B0400000000000000"/>
                <a:sym typeface="Calibri" panose="020F0502020204030204"/>
              </a:rPr>
              <a:t>element-wise</a:t>
            </a:r>
            <a:r>
              <a:rPr lang="zh-CN" altLang="en-US" sz="1800" dirty="0">
                <a:latin typeface="宋体" panose="02010600030101010101" pitchFamily="2" charset="-122"/>
                <a:ea typeface="PingFang SC" panose="020B0400000000000000"/>
                <a:sym typeface="Calibri" panose="020F0502020204030204"/>
              </a:rPr>
              <a:t>）</a:t>
            </a:r>
            <a:r>
              <a:rPr lang="en-US" altLang="zh-CN" sz="1800" dirty="0">
                <a:latin typeface="宋体" panose="02010600030101010101" pitchFamily="2" charset="-122"/>
                <a:ea typeface="PingFang SC" panose="020B0400000000000000"/>
                <a:sym typeface="Calibri" panose="020F0502020204030204"/>
              </a:rPr>
              <a:t>后</a:t>
            </a:r>
            <a:r>
              <a:rPr lang="zh-CN" altLang="en-US" sz="1800" dirty="0">
                <a:latin typeface="宋体" panose="02010600030101010101" pitchFamily="2" charset="-122"/>
                <a:ea typeface="PingFang SC" panose="020B0400000000000000"/>
                <a:sym typeface="Calibri" panose="020F0502020204030204"/>
              </a:rPr>
              <a:t>相加</a:t>
            </a:r>
            <a:r>
              <a:rPr lang="en-US" altLang="zh-CN" sz="1800" dirty="0" err="1">
                <a:latin typeface="宋体" panose="02010600030101010101" pitchFamily="2" charset="-122"/>
                <a:ea typeface="PingFang SC" panose="020B0400000000000000"/>
                <a:sym typeface="Calibri" panose="020F0502020204030204"/>
              </a:rPr>
              <a:t>起来</a:t>
            </a:r>
            <a:r>
              <a:rPr lang="zh-CN" altLang="en-US" sz="1800" dirty="0">
                <a:latin typeface="宋体" panose="02010600030101010101" pitchFamily="2" charset="-122"/>
                <a:ea typeface="PingFang SC" panose="020B0400000000000000"/>
                <a:sym typeface="Calibri" panose="020F0502020204030204"/>
              </a:rPr>
              <a:t>作为</a:t>
            </a:r>
            <a:r>
              <a:rPr lang="en-US" altLang="zh-CN" sz="1800" dirty="0" err="1">
                <a:latin typeface="宋体" panose="02010600030101010101" pitchFamily="2" charset="-122"/>
                <a:ea typeface="PingFang SC" panose="020B0400000000000000"/>
                <a:sym typeface="Calibri" panose="020F0502020204030204"/>
              </a:rPr>
              <a:t>交叉特征，然后通过DNN直接将特征压缩，最后concatenate</a:t>
            </a:r>
            <a:r>
              <a:rPr lang="en-US" altLang="zh-CN" sz="1800" dirty="0">
                <a:latin typeface="宋体" panose="02010600030101010101" pitchFamily="2" charset="-122"/>
                <a:ea typeface="PingFang SC" panose="020B0400000000000000"/>
                <a:sym typeface="Calibri" panose="020F0502020204030204"/>
              </a:rPr>
              <a:t> </a:t>
            </a:r>
            <a:r>
              <a:rPr lang="en-US" altLang="zh-CN" sz="1800" dirty="0" err="1">
                <a:latin typeface="宋体" panose="02010600030101010101" pitchFamily="2" charset="-122"/>
                <a:ea typeface="PingFang SC" panose="020B0400000000000000"/>
                <a:sym typeface="Calibri" panose="020F0502020204030204"/>
              </a:rPr>
              <a:t>linear部分和deep部分的特征</a:t>
            </a:r>
            <a:r>
              <a:rPr lang="en-US" altLang="zh-CN" sz="1800" dirty="0">
                <a:latin typeface="宋体" panose="02010600030101010101" pitchFamily="2" charset="-122"/>
                <a:ea typeface="PingFang SC" panose="020B0400000000000000"/>
                <a:sym typeface="Calibri" panose="020F0502020204030204"/>
              </a:rPr>
              <a:t>。</a:t>
            </a:r>
          </a:p>
          <a:p>
            <a:pPr marL="0" indent="0" algn="just">
              <a:lnSpc>
                <a:spcPct val="150000"/>
              </a:lnSpc>
              <a:spcAft>
                <a:spcPts val="0"/>
              </a:spcAft>
              <a:buFont typeface="Arial" panose="020B0604020202020204" pitchFamily="34" charset="0"/>
              <a:buNone/>
            </a:pPr>
            <a:r>
              <a:rPr lang="zh-CN" altLang="en-US" sz="1800" dirty="0">
                <a:latin typeface="宋体" panose="02010600030101010101" pitchFamily="2" charset="-122"/>
                <a:ea typeface="PingFang SC" panose="020B0400000000000000"/>
                <a:sym typeface="Calibri" panose="020F0502020204030204"/>
              </a:rPr>
              <a:t>两种</a:t>
            </a:r>
            <a:r>
              <a:rPr lang="en-US" altLang="zh-CN" sz="1800" dirty="0" err="1">
                <a:latin typeface="宋体" panose="02010600030101010101" pitchFamily="2" charset="-122"/>
                <a:ea typeface="PingFang SC" panose="020B0400000000000000"/>
                <a:sym typeface="Calibri" panose="020F0502020204030204"/>
              </a:rPr>
              <a:t>FM和DNN的结合</a:t>
            </a:r>
            <a:r>
              <a:rPr lang="zh-CN" altLang="en-US" sz="1800" dirty="0">
                <a:latin typeface="宋体" panose="02010600030101010101" pitchFamily="2" charset="-122"/>
                <a:ea typeface="PingFang SC" panose="020B0400000000000000"/>
                <a:sym typeface="Calibri" panose="020F0502020204030204"/>
              </a:rPr>
              <a:t>方式：</a:t>
            </a:r>
          </a:p>
          <a:p>
            <a:pPr algn="just">
              <a:lnSpc>
                <a:spcPct val="150000"/>
              </a:lnSpc>
              <a:spcAft>
                <a:spcPts val="0"/>
              </a:spcAft>
            </a:pPr>
            <a:r>
              <a:rPr lang="en-US" altLang="zh-CN" sz="1800" dirty="0" err="1">
                <a:latin typeface="宋体" panose="02010600030101010101" pitchFamily="2" charset="-122"/>
                <a:ea typeface="PingFang SC" panose="020B0400000000000000"/>
                <a:sym typeface="Calibri" panose="020F0502020204030204"/>
              </a:rPr>
              <a:t>DeepFM</a:t>
            </a:r>
            <a:r>
              <a:rPr lang="en-US" altLang="zh-CN" sz="1800" dirty="0">
                <a:latin typeface="宋体" panose="02010600030101010101" pitchFamily="2" charset="-122"/>
                <a:ea typeface="PingFang SC" panose="020B0400000000000000"/>
                <a:sym typeface="Calibri" panose="020F0502020204030204"/>
              </a:rPr>
              <a:t>, </a:t>
            </a:r>
            <a:r>
              <a:rPr lang="zh-CN" altLang="zh-CN" sz="1800" dirty="0">
                <a:latin typeface="宋体" panose="02010600030101010101" pitchFamily="2" charset="-122"/>
                <a:ea typeface="PingFang SC" panose="020B0400000000000000"/>
                <a:sym typeface="Calibri" panose="020F0502020204030204"/>
              </a:rPr>
              <a:t>并行结构，FM和DNN分开计算</a:t>
            </a:r>
            <a:endParaRPr kumimoji="0" lang="zh-CN" altLang="en-US" sz="1800" b="0" i="0" u="none" strike="noStrike" cap="none" spc="0" normalizeH="0" baseline="0" dirty="0">
              <a:ln>
                <a:noFill/>
              </a:ln>
              <a:solidFill>
                <a:srgbClr val="000000"/>
              </a:solidFill>
              <a:effectLst/>
              <a:uFillTx/>
              <a:latin typeface="宋体" panose="02010600030101010101" pitchFamily="2" charset="-122"/>
              <a:ea typeface="PingFang SC" panose="020B0400000000000000"/>
              <a:sym typeface="Calibri" panose="020F0502020204030204"/>
            </a:endParaRPr>
          </a:p>
          <a:p>
            <a:pPr algn="just">
              <a:lnSpc>
                <a:spcPct val="150000"/>
              </a:lnSpc>
              <a:spcAft>
                <a:spcPts val="0"/>
              </a:spcAft>
            </a:pPr>
            <a:r>
              <a:rPr lang="en-US" altLang="zh-CN" sz="1800" dirty="0">
                <a:latin typeface="宋体" panose="02010600030101010101" pitchFamily="2" charset="-122"/>
                <a:ea typeface="PingFang SC" panose="020B0400000000000000"/>
                <a:sym typeface="Calibri" panose="020F0502020204030204"/>
              </a:rPr>
              <a:t>NFM,</a:t>
            </a:r>
            <a:r>
              <a:rPr lang="zh-CN" altLang="zh-CN" sz="1800" dirty="0">
                <a:latin typeface="宋体" panose="02010600030101010101" pitchFamily="2" charset="-122"/>
                <a:ea typeface="PingFang SC" panose="020B0400000000000000"/>
                <a:sym typeface="Calibri" panose="020F0502020204030204"/>
              </a:rPr>
              <a:t>串行架构，将FM的结果作为DNN的输入</a:t>
            </a:r>
            <a:endParaRPr lang="en-US" altLang="zh-CN" sz="1800" dirty="0">
              <a:latin typeface="宋体" panose="02010600030101010101" pitchFamily="2" charset="-122"/>
              <a:ea typeface="PingFang SC" panose="020B0400000000000000"/>
              <a:sym typeface="Calibri" panose="020F0502020204030204"/>
            </a:endParaRPr>
          </a:p>
        </p:txBody>
      </p:sp>
      <p:pic>
        <p:nvPicPr>
          <p:cNvPr id="2" name="图片 1"/>
          <p:cNvPicPr>
            <a:picLocks noChangeAspect="1"/>
          </p:cNvPicPr>
          <p:nvPr/>
        </p:nvPicPr>
        <p:blipFill>
          <a:blip r:embed="rId4"/>
          <a:stretch>
            <a:fillRect/>
          </a:stretch>
        </p:blipFill>
        <p:spPr>
          <a:xfrm>
            <a:off x="5591810" y="1271270"/>
            <a:ext cx="6343650" cy="4924425"/>
          </a:xfrm>
          <a:prstGeom prst="rect">
            <a:avLst/>
          </a:prstGeom>
        </p:spPr>
      </p:pic>
    </p:spTree>
    <p:custDataLst>
      <p:tags r:id="rId1"/>
    </p:custData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NFM</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47936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NFM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p>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对于输入</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X</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的预测公式：</a:t>
            </a:r>
          </a:p>
          <a:p>
            <a:pPr marL="0" indent="0" algn="just">
              <a:lnSpc>
                <a:spcPct val="150000"/>
              </a:lnSpc>
              <a:spcAft>
                <a:spcPts val="0"/>
              </a:spcAft>
              <a:buNone/>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Embedding</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层：</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全连接层，将稀疏输入映射到一个密集向量</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，得到</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BI</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层</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池化操作，将一系列的Embedding向量转换为一个向量</a:t>
            </a:r>
          </a:p>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隐藏层</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神经网络的全连接层</a:t>
            </a:r>
          </a:p>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预测层：将隐藏层输出到</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n*1</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的全连接层，得到预测结果</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3" name="图片 2"/>
          <p:cNvPicPr>
            <a:picLocks noChangeAspect="1"/>
          </p:cNvPicPr>
          <p:nvPr/>
        </p:nvPicPr>
        <p:blipFill>
          <a:blip r:embed="rId5"/>
          <a:stretch>
            <a:fillRect/>
          </a:stretch>
        </p:blipFill>
        <p:spPr>
          <a:xfrm>
            <a:off x="5945505" y="1543050"/>
            <a:ext cx="5610225" cy="3771900"/>
          </a:xfrm>
          <a:prstGeom prst="rect">
            <a:avLst/>
          </a:prstGeom>
        </p:spPr>
      </p:pic>
      <p:graphicFrame>
        <p:nvGraphicFramePr>
          <p:cNvPr id="5" name="对象 -2147482616"/>
          <p:cNvGraphicFramePr>
            <a:graphicFrameLocks noChangeAspect="1"/>
          </p:cNvGraphicFramePr>
          <p:nvPr/>
        </p:nvGraphicFramePr>
        <p:xfrm>
          <a:off x="1704817" y="2368550"/>
          <a:ext cx="3478530" cy="784225"/>
        </p:xfrm>
        <a:graphic>
          <a:graphicData uri="http://schemas.openxmlformats.org/presentationml/2006/ole">
            <mc:AlternateContent xmlns:mc="http://schemas.openxmlformats.org/markup-compatibility/2006">
              <mc:Choice xmlns:v="urn:schemas-microsoft-com:vml" Requires="v">
                <p:oleObj spid="_x0000_s13322" r:id="rId6" imgW="1943100" imgH="431800" progId="Equation.KSEE3">
                  <p:embed/>
                </p:oleObj>
              </mc:Choice>
              <mc:Fallback>
                <p:oleObj r:id="rId6" imgW="1943100" imgH="431800" progId="Equation.KSEE3">
                  <p:embed/>
                  <p:pic>
                    <p:nvPicPr>
                      <p:cNvPr id="0" name="图片 3075"/>
                      <p:cNvPicPr/>
                      <p:nvPr/>
                    </p:nvPicPr>
                    <p:blipFill>
                      <a:blip r:embed="rId7"/>
                      <a:stretch>
                        <a:fillRect/>
                      </a:stretch>
                    </p:blipFill>
                    <p:spPr>
                      <a:xfrm>
                        <a:off x="1704817" y="2368550"/>
                        <a:ext cx="3478530" cy="784225"/>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2485907" y="4313555"/>
          <a:ext cx="2456180" cy="720725"/>
        </p:xfrm>
        <a:graphic>
          <a:graphicData uri="http://schemas.openxmlformats.org/presentationml/2006/ole">
            <mc:AlternateContent xmlns:mc="http://schemas.openxmlformats.org/markup-compatibility/2006">
              <mc:Choice xmlns:v="urn:schemas-microsoft-com:vml" Requires="v">
                <p:oleObj spid="_x0000_s13323" r:id="rId8" imgW="1536700" imgH="444500" progId="Equation.KSEE3">
                  <p:embed/>
                </p:oleObj>
              </mc:Choice>
              <mc:Fallback>
                <p:oleObj r:id="rId8" imgW="1536700" imgH="444500" progId="Equation.KSEE3">
                  <p:embed/>
                  <p:pic>
                    <p:nvPicPr>
                      <p:cNvPr id="0" name="图片 3075"/>
                      <p:cNvPicPr/>
                      <p:nvPr/>
                    </p:nvPicPr>
                    <p:blipFill>
                      <a:blip r:embed="rId9"/>
                      <a:stretch>
                        <a:fillRect/>
                      </a:stretch>
                    </p:blipFill>
                    <p:spPr>
                      <a:xfrm>
                        <a:off x="2485907" y="4313555"/>
                        <a:ext cx="2456180" cy="720725"/>
                      </a:xfrm>
                      <a:prstGeom prst="rect">
                        <a:avLst/>
                      </a:prstGeom>
                      <a:noFill/>
                      <a:ln w="38100">
                        <a:noFill/>
                        <a:miter/>
                      </a:ln>
                    </p:spPr>
                  </p:pic>
                </p:oleObj>
              </mc:Fallback>
            </mc:AlternateContent>
          </a:graphicData>
        </a:graphic>
      </p:graphicFrame>
      <p:pic>
        <p:nvPicPr>
          <p:cNvPr id="9" name="图片 8"/>
          <p:cNvPicPr>
            <a:picLocks noChangeAspect="1"/>
          </p:cNvPicPr>
          <p:nvPr/>
        </p:nvPicPr>
        <p:blipFill>
          <a:blip r:embed="rId10"/>
          <a:stretch>
            <a:fillRect/>
          </a:stretch>
        </p:blipFill>
        <p:spPr>
          <a:xfrm>
            <a:off x="5028565" y="5591810"/>
            <a:ext cx="1819275" cy="342900"/>
          </a:xfrm>
          <a:prstGeom prst="rect">
            <a:avLst/>
          </a:prstGeom>
        </p:spPr>
      </p:pic>
      <p:graphicFrame>
        <p:nvGraphicFramePr>
          <p:cNvPr id="10" name="对象 -2147482616"/>
          <p:cNvGraphicFramePr>
            <a:graphicFrameLocks noChangeAspect="1"/>
          </p:cNvGraphicFramePr>
          <p:nvPr/>
        </p:nvGraphicFramePr>
        <p:xfrm>
          <a:off x="2999946" y="3547428"/>
          <a:ext cx="1786890" cy="370840"/>
        </p:xfrm>
        <a:graphic>
          <a:graphicData uri="http://schemas.openxmlformats.org/presentationml/2006/ole">
            <mc:AlternateContent xmlns:mc="http://schemas.openxmlformats.org/markup-compatibility/2006">
              <mc:Choice xmlns:v="urn:schemas-microsoft-com:vml" Requires="v">
                <p:oleObj spid="_x0000_s13324" r:id="rId11" imgW="1117600" imgH="228600" progId="Equation.KSEE3">
                  <p:embed/>
                </p:oleObj>
              </mc:Choice>
              <mc:Fallback>
                <p:oleObj r:id="rId11" imgW="1117600" imgH="228600" progId="Equation.KSEE3">
                  <p:embed/>
                  <p:pic>
                    <p:nvPicPr>
                      <p:cNvPr id="0" name="图片 3075"/>
                      <p:cNvPicPr/>
                      <p:nvPr/>
                    </p:nvPicPr>
                    <p:blipFill>
                      <a:blip r:embed="rId12"/>
                      <a:stretch>
                        <a:fillRect/>
                      </a:stretch>
                    </p:blipFill>
                    <p:spPr>
                      <a:xfrm>
                        <a:off x="2999946" y="3547428"/>
                        <a:ext cx="1786890" cy="37084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NFM</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98830" y="1385570"/>
            <a:ext cx="47936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NFM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p>
          <a:p>
            <a:pPr marL="0" indent="0" algn="just">
              <a:lnSpc>
                <a:spcPct val="150000"/>
              </a:lnSpc>
              <a:spcAft>
                <a:spcPts val="0"/>
              </a:spcAft>
              <a:buNone/>
            </a:pPr>
            <a:r>
              <a:rPr altLang="zh-CN" sz="1800">
                <a:ea typeface="宋体" panose="02010600030101010101" pitchFamily="2" charset="-122"/>
                <a:sym typeface="Calibri" panose="020F0502020204030204"/>
              </a:rPr>
              <a:t>FM 通过隐向量完成特征组合工作，</a:t>
            </a:r>
            <a:r>
              <a:rPr lang="zh-CN" sz="1800">
                <a:ea typeface="宋体" panose="02010600030101010101" pitchFamily="2" charset="-122"/>
                <a:sym typeface="Calibri" panose="020F0502020204030204"/>
              </a:rPr>
              <a:t>同时</a:t>
            </a:r>
            <a:r>
              <a:rPr altLang="zh-CN" sz="1800">
                <a:ea typeface="宋体" panose="02010600030101010101" pitchFamily="2" charset="-122"/>
                <a:sym typeface="Calibri" panose="020F0502020204030204"/>
              </a:rPr>
              <a:t>解决了稀疏的问题</a:t>
            </a:r>
            <a:r>
              <a:rPr lang="zh-CN" sz="1800">
                <a:ea typeface="宋体" panose="02010600030101010101" pitchFamily="2" charset="-122"/>
                <a:sym typeface="Calibri" panose="020F0502020204030204"/>
              </a:rPr>
              <a:t>。</a:t>
            </a:r>
            <a:r>
              <a:rPr altLang="zh-CN" sz="1800">
                <a:ea typeface="宋体" panose="02010600030101010101" pitchFamily="2" charset="-122"/>
                <a:sym typeface="Calibri" panose="020F0502020204030204"/>
              </a:rPr>
              <a:t>但是 FM 对于 non-linear 和 higher-order 特征交叉能力不足，</a:t>
            </a:r>
            <a:r>
              <a:rPr lang="zh-CN" sz="1800">
                <a:ea typeface="宋体" panose="02010600030101010101" pitchFamily="2" charset="-122"/>
                <a:sym typeface="Calibri" panose="020F0502020204030204"/>
              </a:rPr>
              <a:t>因此可以使用</a:t>
            </a:r>
            <a:r>
              <a:rPr lang="en-US" altLang="zh-CN" sz="1800">
                <a:ea typeface="宋体" panose="02010600030101010101" pitchFamily="2" charset="-122"/>
                <a:sym typeface="Calibri" panose="020F0502020204030204"/>
              </a:rPr>
              <a:t>FM</a:t>
            </a:r>
            <a:r>
              <a:rPr lang="zh-CN" altLang="en-US" sz="1800">
                <a:ea typeface="宋体" panose="02010600030101010101" pitchFamily="2" charset="-122"/>
                <a:sym typeface="Calibri" panose="020F0502020204030204"/>
              </a:rPr>
              <a:t>和</a:t>
            </a:r>
            <a:r>
              <a:rPr lang="en-US" altLang="zh-CN" sz="1800">
                <a:ea typeface="宋体" panose="02010600030101010101" pitchFamily="2" charset="-122"/>
                <a:sym typeface="Calibri" panose="020F0502020204030204"/>
              </a:rPr>
              <a:t>DNN</a:t>
            </a:r>
            <a:r>
              <a:rPr lang="zh-CN" altLang="en-US" sz="1800">
                <a:ea typeface="宋体" panose="02010600030101010101" pitchFamily="2" charset="-122"/>
                <a:sym typeface="Calibri" panose="020F0502020204030204"/>
              </a:rPr>
              <a:t>来</a:t>
            </a:r>
            <a:r>
              <a:rPr altLang="zh-CN" sz="1800">
                <a:ea typeface="宋体" panose="02010600030101010101" pitchFamily="2" charset="-122"/>
                <a:sym typeface="Calibri" panose="020F0502020204030204"/>
              </a:rPr>
              <a:t>弥补这个不足 </a:t>
            </a:r>
            <a:r>
              <a:rPr lang="en-US" altLang="zh-CN" sz="1800">
                <a:ea typeface="宋体" panose="02010600030101010101" pitchFamily="2" charset="-122"/>
                <a:sym typeface="Calibri" panose="020F0502020204030204"/>
              </a:rPr>
              <a:t>=&gt; NFM</a:t>
            </a:r>
            <a:endParaRPr lang="zh-CN" altLang="en-US" sz="1800">
              <a:ea typeface="宋体" panose="02010600030101010101" pitchFamily="2" charset="-122"/>
              <a:sym typeface="Calibri" panose="020F0502020204030204"/>
            </a:endParaRPr>
          </a:p>
          <a:p>
            <a:pPr marL="0" indent="0" algn="just">
              <a:lnSpc>
                <a:spcPct val="150000"/>
              </a:lnSpc>
              <a:spcAft>
                <a:spcPts val="0"/>
              </a:spcAft>
              <a:buNone/>
            </a:pPr>
            <a:r>
              <a:rPr altLang="zh-CN" sz="1800">
                <a:ea typeface="宋体" panose="02010600030101010101" pitchFamily="2" charset="-122"/>
                <a:sym typeface="Calibri" panose="020F0502020204030204"/>
              </a:rPr>
              <a:t>B</a:t>
            </a:r>
            <a:r>
              <a:rPr lang="en-US" sz="1800">
                <a:ea typeface="宋体" panose="02010600030101010101" pitchFamily="2" charset="-122"/>
                <a:sym typeface="Calibri" panose="020F0502020204030204"/>
              </a:rPr>
              <a:t>I</a:t>
            </a:r>
            <a:r>
              <a:rPr lang="zh-CN" sz="1800">
                <a:ea typeface="宋体" panose="02010600030101010101" pitchFamily="2" charset="-122"/>
                <a:sym typeface="Calibri" panose="020F0502020204030204"/>
              </a:rPr>
              <a:t>层，</a:t>
            </a:r>
            <a:r>
              <a:rPr altLang="zh-CN" sz="1800">
                <a:ea typeface="宋体" panose="02010600030101010101" pitchFamily="2" charset="-122"/>
                <a:sym typeface="Calibri" panose="020F0502020204030204"/>
              </a:rPr>
              <a:t>将每个特征embedding进行两两做</a:t>
            </a:r>
            <a:r>
              <a:rPr lang="zh-CN" sz="1800">
                <a:ea typeface="宋体" panose="02010600030101010101" pitchFamily="2" charset="-122"/>
                <a:sym typeface="Calibri" panose="020F0502020204030204"/>
              </a:rPr>
              <a:t>元素积</a:t>
            </a:r>
            <a:r>
              <a:rPr altLang="zh-CN" sz="1800">
                <a:ea typeface="宋体" panose="02010600030101010101" pitchFamily="2" charset="-122"/>
                <a:sym typeface="Calibri" panose="020F0502020204030204"/>
              </a:rPr>
              <a:t>， </a:t>
            </a:r>
            <a:r>
              <a:rPr lang="en-US" sz="1800">
                <a:ea typeface="宋体" panose="02010600030101010101" pitchFamily="2" charset="-122"/>
                <a:sym typeface="Calibri" panose="020F0502020204030204"/>
              </a:rPr>
              <a:t>BI</a:t>
            </a:r>
            <a:r>
              <a:rPr lang="zh-CN" altLang="en-US" sz="1800">
                <a:ea typeface="宋体" panose="02010600030101010101" pitchFamily="2" charset="-122"/>
                <a:sym typeface="Calibri" panose="020F0502020204030204"/>
              </a:rPr>
              <a:t>层</a:t>
            </a:r>
            <a:r>
              <a:rPr altLang="zh-CN" sz="1800">
                <a:ea typeface="宋体" panose="02010600030101010101" pitchFamily="2" charset="-122"/>
                <a:sym typeface="Calibri" panose="020F0502020204030204"/>
              </a:rPr>
              <a:t>的输出是一个 k维向量（隐向量的大小）</a:t>
            </a:r>
            <a:r>
              <a:rPr lang="zh-CN" sz="1800">
                <a:ea typeface="宋体" panose="02010600030101010101" pitchFamily="2" charset="-122"/>
                <a:sym typeface="Calibri" panose="020F0502020204030204"/>
              </a:rPr>
              <a:t>，</a:t>
            </a:r>
            <a:r>
              <a:rPr lang="en-US" sz="1800">
                <a:ea typeface="宋体" panose="02010600030101010101" pitchFamily="2" charset="-122"/>
                <a:sym typeface="Calibri" panose="020F0502020204030204"/>
              </a:rPr>
              <a:t>BI</a:t>
            </a:r>
            <a:r>
              <a:rPr altLang="zh-CN" sz="1800">
                <a:ea typeface="宋体" panose="02010600030101010101" pitchFamily="2" charset="-122"/>
                <a:sym typeface="Calibri" panose="020F0502020204030204"/>
              </a:rPr>
              <a:t>层负责了</a:t>
            </a:r>
            <a:r>
              <a:rPr lang="zh-CN" sz="1800">
                <a:ea typeface="宋体" panose="02010600030101010101" pitchFamily="2" charset="-122"/>
                <a:sym typeface="Calibri" panose="020F0502020204030204"/>
              </a:rPr>
              <a:t>二阶</a:t>
            </a:r>
            <a:r>
              <a:rPr altLang="zh-CN" sz="1800">
                <a:ea typeface="宋体" panose="02010600030101010101" pitchFamily="2" charset="-122"/>
                <a:sym typeface="Calibri" panose="020F0502020204030204"/>
              </a:rPr>
              <a:t>特征组合</a:t>
            </a:r>
          </a:p>
          <a:p>
            <a:pPr marL="0" indent="0" algn="just">
              <a:lnSpc>
                <a:spcPct val="150000"/>
              </a:lnSpc>
              <a:spcAft>
                <a:spcPts val="0"/>
              </a:spcAft>
              <a:buNone/>
            </a:pPr>
            <a:r>
              <a:rPr lang="zh-CN" sz="1800">
                <a:ea typeface="宋体" panose="02010600030101010101" pitchFamily="2" charset="-122"/>
                <a:sym typeface="Calibri" panose="020F0502020204030204"/>
              </a:rPr>
              <a:t>可以将</a:t>
            </a:r>
            <a:r>
              <a:rPr altLang="zh-CN" sz="1800">
                <a:ea typeface="宋体" panose="02010600030101010101" pitchFamily="2" charset="-122"/>
                <a:sym typeface="Calibri" panose="020F0502020204030204"/>
              </a:rPr>
              <a:t>FM</a:t>
            </a:r>
            <a:r>
              <a:rPr lang="zh-CN" sz="1800">
                <a:ea typeface="宋体" panose="02010600030101010101" pitchFamily="2" charset="-122"/>
                <a:sym typeface="Calibri" panose="020F0502020204030204"/>
              </a:rPr>
              <a:t>看成是</a:t>
            </a:r>
            <a:r>
              <a:rPr altLang="zh-CN" sz="1800">
                <a:ea typeface="宋体" panose="02010600030101010101" pitchFamily="2" charset="-122"/>
                <a:sym typeface="Calibri" panose="020F0502020204030204"/>
              </a:rPr>
              <a:t>NFM模型 Hidden Layer层数为0</a:t>
            </a:r>
            <a:r>
              <a:rPr lang="zh-CN" sz="1800">
                <a:ea typeface="宋体" panose="02010600030101010101" pitchFamily="2" charset="-122"/>
                <a:sym typeface="Calibri" panose="020F0502020204030204"/>
              </a:rPr>
              <a:t>的</a:t>
            </a:r>
            <a:r>
              <a:rPr altLang="zh-CN" sz="1800">
                <a:ea typeface="宋体" panose="02010600030101010101" pitchFamily="2" charset="-122"/>
                <a:sym typeface="Calibri" panose="020F0502020204030204"/>
              </a:rPr>
              <a:t>一种特殊</a:t>
            </a:r>
            <a:r>
              <a:rPr lang="zh-CN" sz="1800">
                <a:ea typeface="宋体" panose="02010600030101010101" pitchFamily="2" charset="-122"/>
                <a:sym typeface="Calibri" panose="020F0502020204030204"/>
              </a:rPr>
              <a:t>情况</a:t>
            </a:r>
            <a:endParaRPr altLang="zh-CN" sz="1800">
              <a:ea typeface="宋体" panose="02010600030101010101" pitchFamily="2" charset="-122"/>
              <a:sym typeface="Calibri" panose="020F0502020204030204"/>
            </a:endParaRPr>
          </a:p>
          <a:p>
            <a:pPr marL="0" indent="0" algn="just">
              <a:lnSpc>
                <a:spcPct val="150000"/>
              </a:lnSpc>
              <a:spcAft>
                <a:spcPts val="0"/>
              </a:spcAft>
              <a:buFont typeface="Arial" panose="020B0604020202020204" pitchFamily="34" charset="0"/>
              <a:buNone/>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pic>
        <p:nvPicPr>
          <p:cNvPr id="3" name="图片 2"/>
          <p:cNvPicPr>
            <a:picLocks noChangeAspect="1"/>
          </p:cNvPicPr>
          <p:nvPr/>
        </p:nvPicPr>
        <p:blipFill>
          <a:blip r:embed="rId4"/>
          <a:stretch>
            <a:fillRect/>
          </a:stretch>
        </p:blipFill>
        <p:spPr>
          <a:xfrm>
            <a:off x="5945505" y="1543050"/>
            <a:ext cx="5610225" cy="3771900"/>
          </a:xfrm>
          <a:prstGeom prst="rect">
            <a:avLst/>
          </a:prstGeom>
        </p:spPr>
      </p:pic>
    </p:spTree>
    <p:custDataLst>
      <p:tags r:id="rId1"/>
    </p:custData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NFM</a:t>
            </a:r>
            <a:r>
              <a:rPr lang="zh-CN" altLang="zh-CN" dirty="0">
                <a:ea typeface="宋体" panose="02010600030101010101" pitchFamily="2" charset="-122"/>
                <a:sym typeface="+mn-ea"/>
              </a:rPr>
              <a:t>工具</a:t>
            </a:r>
            <a:endParaRPr lang="zh-CN" dirty="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5857875" y="1333500"/>
            <a:ext cx="6372860" cy="4190365"/>
          </a:xfrm>
          <a:prstGeom prst="rect">
            <a:avLst/>
          </a:prstGeom>
        </p:spPr>
      </p:pic>
      <p:sp>
        <p:nvSpPr>
          <p:cNvPr id="6" name="Content Placeholder 2"/>
          <p:cNvSpPr txBox="1">
            <a:spLocks noGrp="1"/>
          </p:cNvSpPr>
          <p:nvPr/>
        </p:nvSpPr>
        <p:spPr>
          <a:xfrm>
            <a:off x="429260" y="1443990"/>
            <a:ext cx="5492115" cy="51308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数据集：</a:t>
            </a:r>
            <a:r>
              <a:rPr lang="en-US" altLang="zh-CN" sz="1600" dirty="0">
                <a:ea typeface="宋体" panose="02010600030101010101" pitchFamily="2" charset="-122"/>
                <a:sym typeface="+mn-ea"/>
              </a:rPr>
              <a:t>MovieLens_Sample</a:t>
            </a:r>
          </a:p>
          <a:p>
            <a:pPr marL="0" indent="0">
              <a:lnSpc>
                <a:spcPct val="150000"/>
              </a:lnSpc>
              <a:buNone/>
            </a:pPr>
            <a:r>
              <a:rPr lang="zh-CN" altLang="en-US" sz="1600" dirty="0">
                <a:ea typeface="宋体" panose="02010600030101010101" pitchFamily="2" charset="-122"/>
                <a:sym typeface="+mn-ea"/>
              </a:rPr>
              <a:t>包括了多个特征：</a:t>
            </a:r>
            <a:r>
              <a:rPr lang="en-US" altLang="zh-CN" sz="1600" dirty="0">
                <a:ea typeface="宋体" panose="02010600030101010101" pitchFamily="2" charset="-122"/>
                <a:sym typeface="+mn-ea"/>
              </a:rPr>
              <a:t>user_id, movie_id, rating, timestamp, title, genres, gender, age, occupation, zip</a:t>
            </a:r>
          </a:p>
          <a:p>
            <a:pPr marL="0" indent="0">
              <a:lnSpc>
                <a:spcPct val="150000"/>
              </a:lnSpc>
              <a:buNone/>
            </a:pPr>
            <a:r>
              <a:rPr lang="zh-CN" altLang="zh-CN" sz="1600" dirty="0">
                <a:ea typeface="宋体" panose="02010600030101010101" pitchFamily="2" charset="-122"/>
                <a:sym typeface="+mn-ea"/>
              </a:rPr>
              <a:t>使用</a:t>
            </a:r>
            <a:r>
              <a:rPr lang="en-US" altLang="zh-CN" sz="1600" dirty="0">
                <a:ea typeface="宋体" panose="02010600030101010101" pitchFamily="2" charset="-122"/>
                <a:sym typeface="+mn-ea"/>
              </a:rPr>
              <a:t>DeepCTR</a:t>
            </a:r>
            <a:r>
              <a:rPr lang="zh-CN" altLang="zh-CN" sz="1600" dirty="0">
                <a:ea typeface="宋体" panose="02010600030101010101" pitchFamily="2" charset="-122"/>
                <a:sym typeface="+mn-ea"/>
              </a:rPr>
              <a:t>中的</a:t>
            </a:r>
            <a:r>
              <a:rPr lang="en-US" altLang="zh-CN" sz="1600" dirty="0">
                <a:ea typeface="宋体" panose="02010600030101010101" pitchFamily="2" charset="-122"/>
                <a:sym typeface="+mn-ea"/>
              </a:rPr>
              <a:t>NFM</a:t>
            </a:r>
            <a:r>
              <a:rPr lang="zh-CN" altLang="zh-CN" sz="1600" dirty="0">
                <a:ea typeface="宋体" panose="02010600030101010101" pitchFamily="2" charset="-122"/>
                <a:sym typeface="+mn-ea"/>
              </a:rPr>
              <a:t>，计算</a:t>
            </a:r>
            <a:r>
              <a:rPr lang="en-US" altLang="zh-CN" sz="1600" dirty="0">
                <a:ea typeface="宋体" panose="02010600030101010101" pitchFamily="2" charset="-122"/>
                <a:sym typeface="+mn-ea"/>
              </a:rPr>
              <a:t>RMSE</a:t>
            </a:r>
            <a:r>
              <a:rPr lang="zh-CN" altLang="zh-CN" sz="1600" dirty="0">
                <a:ea typeface="宋体" panose="02010600030101010101" pitchFamily="2" charset="-122"/>
                <a:sym typeface="+mn-ea"/>
              </a:rPr>
              <a:t>值</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NFM</a:t>
            </a:r>
            <a:r>
              <a:rPr lang="zh-CN" altLang="zh-CN" dirty="0">
                <a:ea typeface="宋体" panose="02010600030101010101" pitchFamily="2" charset="-122"/>
                <a:sym typeface="+mn-ea"/>
              </a:rPr>
              <a:t>工具</a:t>
            </a:r>
            <a:endParaRPr lang="zh-CN" dirty="0">
              <a:ea typeface="宋体" panose="02010600030101010101" pitchFamily="2" charset="-122"/>
            </a:endParaRPr>
          </a:p>
        </p:txBody>
      </p:sp>
      <p:sp>
        <p:nvSpPr>
          <p:cNvPr id="6" name="Content Placeholder 2"/>
          <p:cNvSpPr txBox="1">
            <a:spLocks noGrp="1"/>
          </p:cNvSpPr>
          <p:nvPr/>
        </p:nvSpPr>
        <p:spPr>
          <a:xfrm>
            <a:off x="324485" y="1189355"/>
            <a:ext cx="5492115" cy="53854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200" dirty="0">
                <a:ea typeface="宋体" panose="02010600030101010101" pitchFamily="2" charset="-122"/>
                <a:sym typeface="+mn-ea"/>
              </a:rPr>
              <a:t>data = pd.read_csv("movielens_sample.txt")</a:t>
            </a:r>
          </a:p>
          <a:p>
            <a:pPr marL="0" indent="0">
              <a:lnSpc>
                <a:spcPct val="150000"/>
              </a:lnSpc>
              <a:buNone/>
            </a:pPr>
            <a:r>
              <a:rPr sz="1200" dirty="0">
                <a:ea typeface="宋体" panose="02010600030101010101" pitchFamily="2" charset="-122"/>
                <a:sym typeface="+mn-ea"/>
              </a:rPr>
              <a:t>sparse_features = ["movie_id", "user_id", "gender", "age", "occupation", "zip"]</a:t>
            </a:r>
          </a:p>
          <a:p>
            <a:pPr marL="0" indent="0">
              <a:lnSpc>
                <a:spcPct val="150000"/>
              </a:lnSpc>
              <a:buNone/>
            </a:pPr>
            <a:r>
              <a:rPr sz="1200" dirty="0">
                <a:ea typeface="宋体" panose="02010600030101010101" pitchFamily="2" charset="-122"/>
                <a:sym typeface="+mn-ea"/>
              </a:rPr>
              <a:t>target = ['rating']</a:t>
            </a:r>
          </a:p>
          <a:p>
            <a:pPr marL="0" indent="0">
              <a:lnSpc>
                <a:spcPct val="150000"/>
              </a:lnSpc>
              <a:buNone/>
            </a:pPr>
            <a:r>
              <a:rPr lang="en-US" sz="1200" dirty="0">
                <a:ea typeface="宋体" panose="02010600030101010101" pitchFamily="2" charset="-122"/>
                <a:sym typeface="+mn-ea"/>
              </a:rPr>
              <a:t>……</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train, test = train_test_split(data, test_size=0.2)</a:t>
            </a:r>
          </a:p>
          <a:p>
            <a:pPr marL="0" indent="0">
              <a:lnSpc>
                <a:spcPct val="150000"/>
              </a:lnSpc>
              <a:buNone/>
            </a:pPr>
            <a:r>
              <a:rPr sz="1200" dirty="0">
                <a:ea typeface="宋体" panose="02010600030101010101" pitchFamily="2" charset="-122"/>
                <a:sym typeface="+mn-ea"/>
              </a:rPr>
              <a:t>train_model_input = {name:train[name].values for name in feature_names}</a:t>
            </a:r>
          </a:p>
          <a:p>
            <a:pPr marL="0" indent="0">
              <a:lnSpc>
                <a:spcPct val="150000"/>
              </a:lnSpc>
              <a:buNone/>
            </a:pPr>
            <a:r>
              <a:rPr sz="1200" dirty="0">
                <a:ea typeface="宋体" panose="02010600030101010101" pitchFamily="2" charset="-122"/>
                <a:sym typeface="+mn-ea"/>
              </a:rPr>
              <a:t>test_model_input = {name:test[name].values for name in feature_names}</a:t>
            </a:r>
          </a:p>
          <a:p>
            <a:pPr marL="0" indent="0">
              <a:lnSpc>
                <a:spcPct val="150000"/>
              </a:lnSpc>
              <a:buNone/>
            </a:pPr>
            <a:r>
              <a:rPr sz="1200" dirty="0">
                <a:ea typeface="宋体" panose="02010600030101010101" pitchFamily="2" charset="-122"/>
                <a:sym typeface="+mn-ea"/>
              </a:rPr>
              <a:t># 使用</a:t>
            </a:r>
            <a:r>
              <a:rPr lang="en-US" sz="1200" dirty="0">
                <a:ea typeface="宋体" panose="02010600030101010101" pitchFamily="2" charset="-122"/>
                <a:sym typeface="+mn-ea"/>
              </a:rPr>
              <a:t>NFM</a:t>
            </a:r>
            <a:r>
              <a:rPr sz="1200" dirty="0">
                <a:ea typeface="宋体" panose="02010600030101010101" pitchFamily="2" charset="-122"/>
                <a:sym typeface="+mn-ea"/>
              </a:rPr>
              <a:t>进行训练</a:t>
            </a:r>
          </a:p>
          <a:p>
            <a:pPr marL="0" indent="0">
              <a:lnSpc>
                <a:spcPct val="150000"/>
              </a:lnSpc>
              <a:buNone/>
            </a:pPr>
            <a:r>
              <a:rPr sz="1200" dirty="0">
                <a:ea typeface="宋体" panose="02010600030101010101" pitchFamily="2" charset="-122"/>
                <a:sym typeface="+mn-ea"/>
              </a:rPr>
              <a:t>model = </a:t>
            </a:r>
            <a:r>
              <a:rPr lang="en-US" sz="1200" dirty="0">
                <a:ea typeface="宋体" panose="02010600030101010101" pitchFamily="2" charset="-122"/>
                <a:sym typeface="+mn-ea"/>
              </a:rPr>
              <a:t>NFM</a:t>
            </a:r>
            <a:r>
              <a:rPr sz="1200" dirty="0">
                <a:ea typeface="宋体" panose="02010600030101010101" pitchFamily="2" charset="-122"/>
                <a:sym typeface="+mn-ea"/>
              </a:rPr>
              <a:t>(linear_feature_columns, dnn_feature_columns, task='regression')</a:t>
            </a:r>
          </a:p>
          <a:p>
            <a:pPr marL="0" indent="0">
              <a:lnSpc>
                <a:spcPct val="150000"/>
              </a:lnSpc>
              <a:buNone/>
            </a:pPr>
            <a:r>
              <a:rPr sz="1200" dirty="0">
                <a:ea typeface="宋体" panose="02010600030101010101" pitchFamily="2" charset="-122"/>
                <a:sym typeface="+mn-ea"/>
              </a:rPr>
              <a:t>model.compile("adam", "mse", metrics=['mse'], )</a:t>
            </a:r>
          </a:p>
          <a:p>
            <a:pPr marL="0" indent="0">
              <a:lnSpc>
                <a:spcPct val="150000"/>
              </a:lnSpc>
              <a:buNone/>
            </a:pPr>
            <a:r>
              <a:rPr sz="1200" dirty="0">
                <a:ea typeface="宋体" panose="02010600030101010101" pitchFamily="2" charset="-122"/>
                <a:sym typeface="+mn-ea"/>
              </a:rPr>
              <a:t>history = model.fit(train_model_input, train[target].values,batch_size=256, epochs=1</a:t>
            </a:r>
            <a:r>
              <a:rPr lang="en-US" sz="1200" dirty="0">
                <a:ea typeface="宋体" panose="02010600030101010101" pitchFamily="2" charset="-122"/>
                <a:sym typeface="+mn-ea"/>
              </a:rPr>
              <a:t>0</a:t>
            </a:r>
            <a:r>
              <a:rPr sz="1200" dirty="0">
                <a:ea typeface="宋体" panose="02010600030101010101" pitchFamily="2" charset="-122"/>
                <a:sym typeface="+mn-ea"/>
              </a:rPr>
              <a:t>, verbose=True, validation_split=0.2, )</a:t>
            </a:r>
          </a:p>
          <a:p>
            <a:pPr marL="0" indent="0">
              <a:lnSpc>
                <a:spcPct val="150000"/>
              </a:lnSpc>
              <a:buNone/>
            </a:pPr>
            <a:r>
              <a:rPr sz="1200" dirty="0">
                <a:ea typeface="宋体" panose="02010600030101010101" pitchFamily="2" charset="-122"/>
                <a:sym typeface="+mn-ea"/>
              </a:rPr>
              <a:t># 使用</a:t>
            </a:r>
            <a:r>
              <a:rPr lang="en-US" sz="1200" dirty="0">
                <a:ea typeface="宋体" panose="02010600030101010101" pitchFamily="2" charset="-122"/>
                <a:sym typeface="+mn-ea"/>
              </a:rPr>
              <a:t>NFM</a:t>
            </a:r>
            <a:r>
              <a:rPr sz="1200" dirty="0">
                <a:ea typeface="宋体" panose="02010600030101010101" pitchFamily="2" charset="-122"/>
                <a:sym typeface="+mn-ea"/>
              </a:rPr>
              <a:t>进行预测</a:t>
            </a:r>
          </a:p>
          <a:p>
            <a:pPr marL="0" indent="0">
              <a:lnSpc>
                <a:spcPct val="150000"/>
              </a:lnSpc>
              <a:buNone/>
            </a:pPr>
            <a:r>
              <a:rPr sz="1200" dirty="0">
                <a:ea typeface="宋体" panose="02010600030101010101" pitchFamily="2" charset="-122"/>
                <a:sym typeface="+mn-ea"/>
              </a:rPr>
              <a:t>pred_ans = model.predict(test_model_input, batch_size=256)</a:t>
            </a:r>
          </a:p>
        </p:txBody>
      </p:sp>
      <p:pic>
        <p:nvPicPr>
          <p:cNvPr id="2" name="图片 1"/>
          <p:cNvPicPr>
            <a:picLocks noChangeAspect="1"/>
          </p:cNvPicPr>
          <p:nvPr/>
        </p:nvPicPr>
        <p:blipFill>
          <a:blip r:embed="rId2"/>
          <a:stretch>
            <a:fillRect/>
          </a:stretch>
        </p:blipFill>
        <p:spPr>
          <a:xfrm>
            <a:off x="5264150" y="1636395"/>
            <a:ext cx="6731000" cy="2405380"/>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a:t>
            </a:r>
          </a:p>
        </p:txBody>
      </p:sp>
      <p:sp>
        <p:nvSpPr>
          <p:cNvPr id="131" name="Content Placeholder 2"/>
          <p:cNvSpPr txBox="1">
            <a:spLocks noGrp="1"/>
          </p:cNvSpPr>
          <p:nvPr/>
        </p:nvSpPr>
        <p:spPr>
          <a:xfrm>
            <a:off x="798830" y="1671320"/>
            <a:ext cx="64922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rPr>
              <a:t>关于</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rPr>
              <a:t>CTR</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rPr>
              <a:t>预估</a:t>
            </a:r>
            <a:r>
              <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rPr>
              <a:t>：</a:t>
            </a:r>
          </a:p>
          <a:p>
            <a:pPr marL="342900" indent="-342900" algn="just">
              <a:lnSpc>
                <a:spcPct val="150000"/>
              </a:lnSpc>
              <a:spcAft>
                <a:spcPts val="0"/>
              </a:spcAft>
              <a:buFont typeface="Arial" panose="020B0604020202020204" pitchFamily="34" charset="0"/>
              <a:buChar char="•"/>
            </a:pP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低阶和高阶特征在</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CTR</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预估中都很重要</a:t>
            </a:r>
            <a:endPar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低阶特征组合采用</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FM</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效果好，高阶特征组合采用</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DNN</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效果好</a:t>
            </a:r>
            <a:endPar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采用</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FM</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和</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DNN</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的两种结合方式，串行 </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VS </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并行</a:t>
            </a:r>
          </a:p>
          <a:p>
            <a:pPr marL="342900" indent="-342900" algn="just">
              <a:lnSpc>
                <a:spcPct val="150000"/>
              </a:lnSpc>
              <a:spcAft>
                <a:spcPts val="0"/>
              </a:spcAft>
              <a:buFont typeface="Arial" panose="020B0604020202020204" pitchFamily="34" charset="0"/>
              <a:buChar char="•"/>
            </a:pP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一般使用</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FM</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做二阶特征组合，在</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CTR</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预估中应用范围很广（衍生出来各种模型）</a:t>
            </a:r>
          </a:p>
          <a:p>
            <a:pPr marL="342900" indent="-342900" algn="just">
              <a:lnSpc>
                <a:spcPct val="150000"/>
              </a:lnSpc>
              <a:spcAft>
                <a:spcPts val="0"/>
              </a:spcAft>
              <a:buFont typeface="Arial" panose="020B0604020202020204" pitchFamily="34" charset="0"/>
              <a:buChar char="•"/>
            </a:pPr>
            <a:endPar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sz="4800" dirty="0"/>
              <a:t>1</a:t>
            </a:r>
            <a:r>
              <a:rPr lang="en-US" altLang="zh-CN" sz="4800" dirty="0"/>
              <a:t>/2</a:t>
            </a:r>
            <a:r>
              <a:rPr lang="zh-CN" altLang="en-US" sz="4800" dirty="0"/>
              <a:t> </a:t>
            </a:r>
            <a:r>
              <a:rPr lang="en-US" altLang="zh-CN" sz="4800" dirty="0"/>
              <a:t>CTR</a:t>
            </a:r>
            <a:r>
              <a:rPr lang="zh-CN" altLang="en-US" sz="4800" dirty="0">
                <a:ea typeface="宋体" panose="02010600030101010101" pitchFamily="2" charset="-122"/>
              </a:rPr>
              <a:t>模型算法</a:t>
            </a: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50"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sz="4800" dirty="0"/>
              <a:t>2/</a:t>
            </a:r>
            <a:r>
              <a:rPr lang="en-US" altLang="zh-CN" sz="4800" dirty="0"/>
              <a:t>2</a:t>
            </a:r>
            <a:r>
              <a:rPr lang="zh-CN" altLang="en-US" sz="4800" dirty="0"/>
              <a:t>  基于流行度的推荐</a:t>
            </a:r>
            <a:endParaRPr sz="4800" dirty="0"/>
          </a:p>
        </p:txBody>
      </p:sp>
      <p:sp>
        <p:nvSpPr>
          <p:cNvPr id="151"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101752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rPr>
              <a:t>流行度（</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rPr>
              <a:t>Popularity</a:t>
            </a:r>
            <a:r>
              <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rPr>
              <a:t>）</a:t>
            </a:r>
          </a:p>
          <a:p>
            <a:pPr marL="342900" indent="-342900" algn="just">
              <a:lnSpc>
                <a:spcPct val="150000"/>
              </a:lnSpc>
              <a:spcAft>
                <a:spcPts val="0"/>
              </a:spcAft>
              <a:buFont typeface="Arial" panose="020B0604020202020204" pitchFamily="34" charset="0"/>
              <a:buChar char="•"/>
            </a:pP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内容的流行程度，也称之为热度，最常见的是将榜单中热度的内容推荐给用户（微博热搜，</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TopN</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商品）</a:t>
            </a:r>
            <a:endParaRPr sz="22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基于流行度的推荐是围绕流行度计算产生的推荐模型（不仅是</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TopN</a:t>
            </a:r>
            <a:r>
              <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endParaRPr sz="22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解决冷启动问题 </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根据流行度来推荐商品的算法，也就是</a:t>
            </a:r>
            <a:r>
              <a:rPr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什么内容吸引用户，就给用户推荐什么内容</a:t>
            </a:r>
          </a:p>
          <a:p>
            <a:pPr marL="342900" indent="-342900" algn="just">
              <a:lnSpc>
                <a:spcPct val="150000"/>
              </a:lnSpc>
              <a:spcAft>
                <a:spcPts val="0"/>
              </a:spcAft>
              <a:buFont typeface="Arial" panose="020B0604020202020204" pitchFamily="34" charset="0"/>
              <a:buChar char="•"/>
            </a:pPr>
            <a:r>
              <a:rPr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a:t>
            </a: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是对商品热度的一种衡量方式，是否对推荐结果有效，还需要具体分析</a:t>
            </a:r>
            <a:endPar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13105" y="1299845"/>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流行度的衡量：</a:t>
            </a:r>
          </a:p>
          <a:p>
            <a:pPr marL="342900" indent="-342900" algn="just">
              <a:lnSpc>
                <a:spcPct val="150000"/>
              </a:lnSpc>
              <a:spcAft>
                <a:spcPts val="0"/>
              </a:spcAft>
              <a:buFont typeface="Arial" panose="020B0604020202020204" pitchFamily="34" charset="0"/>
              <a:buChar char="•"/>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流行度有多种度量的方式，可粗可细</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一段时间内的：总数</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Count</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，相对值</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Ratio</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可能性</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Possibility</a:t>
            </a:r>
          </a:p>
          <a:p>
            <a:pPr marL="0" indent="0" algn="just">
              <a:lnSpc>
                <a:spcPct val="150000"/>
              </a:lnSpc>
              <a:spcAft>
                <a:spcPts val="0"/>
              </a:spcAft>
              <a:buFont typeface="Arial" panose="020B0604020202020204" pitchFamily="34" charset="0"/>
              <a:buNone/>
            </a:pP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某个</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被用户反馈的次数，</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用户热度</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用户总数，比如点击率、观看率，完播率</a:t>
            </a:r>
          </a:p>
          <a:p>
            <a:pPr marL="342900" indent="-342900" algn="just">
              <a:lnSpc>
                <a:spcPct val="150000"/>
              </a:lnSpc>
              <a:spcAft>
                <a:spcPts val="0"/>
              </a:spcAft>
              <a:buFont typeface="Arial" panose="020B0604020202020204" pitchFamily="34" charset="0"/>
              <a:buChar char="•"/>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740410" y="3572510"/>
            <a:ext cx="6142355" cy="3119755"/>
          </a:xfrm>
          <a:prstGeom prst="rect">
            <a:avLst/>
          </a:prstGeom>
        </p:spPr>
      </p:pic>
    </p:spTree>
    <p:custDataLst>
      <p:tags r:id="rId1"/>
    </p:custData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影响流行度的因素：</a:t>
            </a: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时间因素</a:t>
            </a: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电影上映的阶段（上映前，前</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3</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天，上映中期，尾声）</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用户使用的时间（早上，中午，晚上）</a:t>
            </a:r>
          </a:p>
          <a:p>
            <a:pPr algn="just">
              <a:lnSpc>
                <a:spcPct val="150000"/>
              </a:lnSpc>
              <a:spcAft>
                <a:spcPts val="0"/>
              </a:spcAft>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空间因素</a:t>
            </a: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用户所在的位置，比如某个电影在南方和北方票房的差别，地域属性</a:t>
            </a: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某个餐厅在不同位置的流行度</a:t>
            </a: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一个网站不同</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Banner</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位置带来的影响</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376045"/>
            <a:ext cx="103625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影响流行度的因素：</a:t>
            </a: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社会心理因素</a:t>
            </a: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一个商品，歌曲是否流行，未必代表它本身质量好坏，与从众心理也有关</a:t>
            </a:r>
          </a:p>
          <a:p>
            <a:pPr marL="0" indent="0" algn="just">
              <a:lnSpc>
                <a:spcPct val="150000"/>
              </a:lnSpc>
              <a:spcAft>
                <a:spcPts val="0"/>
              </a:spcAft>
              <a:buFont typeface="Arial" panose="020B0604020202020204" pitchFamily="34" charset="0"/>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社会心理学家阿西曾经做过验证从众心理的实验，结果表明测试者中大约有</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2/3</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到</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3/4的人都具有从众行为 </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从众心理是普遍现象</a:t>
            </a:r>
          </a:p>
          <a:p>
            <a:pPr algn="just">
              <a:lnSpc>
                <a:spcPct val="150000"/>
              </a:lnSpc>
              <a:spcAft>
                <a:spcPts val="0"/>
              </a:spcAft>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个性 VS 群体</a:t>
            </a: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环境压力，个体容易受到群体的影响，在群体中个性会被淹没，群体思想将会占主导地位</a:t>
            </a: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经济利益最大化，群体行为采用该群体利益最大化的方式</a:t>
            </a: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节省分析成本，直接</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follow</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群体行为</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376045"/>
            <a:ext cx="60369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从数据集中了解流行度的趋势：</a:t>
            </a:r>
          </a:p>
          <a:p>
            <a:pPr marL="0" indent="0" algn="just">
              <a:lnSpc>
                <a:spcPct val="150000"/>
              </a:lnSpc>
              <a:spcAft>
                <a:spcPts val="0"/>
              </a:spcAft>
              <a:buFont typeface="Arial" panose="020B0604020202020204" pitchFamily="34" charset="0"/>
              <a:buNone/>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MovieLens</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数据集</a:t>
            </a: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5</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分和</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1</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分所占比例很小，但对于系统来说价值最大</a:t>
            </a: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Youtube</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中</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5</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分和</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1</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分的价值最大）</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高流行度的</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所占比例很小</a:t>
            </a:r>
          </a:p>
          <a:p>
            <a:pPr algn="just">
              <a:lnSpc>
                <a:spcPct val="150000"/>
              </a:lnSpc>
              <a:spcAft>
                <a:spcPts val="0"/>
              </a:spcAft>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低流行度的</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评分差异大（越不流行</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自己的喜好来判断）</a:t>
            </a:r>
          </a:p>
          <a:p>
            <a:pPr algn="just">
              <a:lnSpc>
                <a:spcPct val="150000"/>
              </a:lnSpc>
              <a:spcAft>
                <a:spcPts val="0"/>
              </a:spcAft>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高流行度的</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评分差异小（越流行</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群体的喜好影响力大）</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7685405" y="1276985"/>
            <a:ext cx="3171825" cy="2495550"/>
          </a:xfrm>
          <a:prstGeom prst="rect">
            <a:avLst/>
          </a:prstGeom>
        </p:spPr>
      </p:pic>
      <p:pic>
        <p:nvPicPr>
          <p:cNvPr id="3" name="图片 2"/>
          <p:cNvPicPr>
            <a:picLocks noChangeAspect="1"/>
          </p:cNvPicPr>
          <p:nvPr/>
        </p:nvPicPr>
        <p:blipFill>
          <a:blip r:embed="rId5"/>
          <a:stretch>
            <a:fillRect/>
          </a:stretch>
        </p:blipFill>
        <p:spPr>
          <a:xfrm>
            <a:off x="7082155" y="4276090"/>
            <a:ext cx="4162425" cy="1590675"/>
          </a:xfrm>
          <a:prstGeom prst="rect">
            <a:avLst/>
          </a:prstGeom>
        </p:spPr>
      </p:pic>
    </p:spTree>
    <p:custDataLst>
      <p:tags r:id="rId1"/>
    </p:custData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376045"/>
            <a:ext cx="60369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从数据集中了解流行度的趋势：</a:t>
            </a:r>
          </a:p>
          <a:p>
            <a:pPr marL="0" indent="0" algn="just">
              <a:lnSpc>
                <a:spcPct val="150000"/>
              </a:lnSpc>
              <a:spcAft>
                <a:spcPts val="0"/>
              </a:spcAft>
              <a:buFont typeface="Arial" panose="020B0604020202020204" pitchFamily="34" charset="0"/>
              <a:buNone/>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MovieLens</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数据集</a:t>
            </a: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高中低评分的电影，评分随时间变化的趋势相似</a:t>
            </a:r>
          </a:p>
          <a:p>
            <a:pPr algn="just">
              <a:lnSpc>
                <a:spcPct val="150000"/>
              </a:lnSpc>
              <a:spcAft>
                <a:spcPts val="0"/>
              </a:spcAft>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评分随时间的变化趋势，都是先升高再降低 </a:t>
            </a:r>
          </a:p>
          <a:p>
            <a:pPr marL="0" indent="0" algn="just">
              <a:lnSpc>
                <a:spcPct val="150000"/>
              </a:lnSpc>
              <a:spcAft>
                <a:spcPts val="0"/>
              </a:spcAft>
              <a:buNone/>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评分趋势随时间的变化规律很重要</a:t>
            </a:r>
          </a:p>
          <a:p>
            <a:pPr algn="just">
              <a:lnSpc>
                <a:spcPct val="150000"/>
              </a:lnSpc>
              <a:spcAft>
                <a:spcPts val="0"/>
              </a:spcAft>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高流行度的</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，评分波动越小，反之低流行度的</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，评分波动大</a:t>
            </a:r>
          </a:p>
          <a:p>
            <a:pPr marL="0" indent="0" algn="just">
              <a:lnSpc>
                <a:spcPct val="150000"/>
              </a:lnSpc>
              <a:spcAft>
                <a:spcPts val="0"/>
              </a:spcAft>
              <a:buNone/>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用户的从众心理</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7042785" y="1376045"/>
            <a:ext cx="3596640" cy="1651000"/>
          </a:xfrm>
          <a:prstGeom prst="rect">
            <a:avLst/>
          </a:prstGeom>
        </p:spPr>
      </p:pic>
      <p:pic>
        <p:nvPicPr>
          <p:cNvPr id="5" name="图片 4"/>
          <p:cNvPicPr>
            <a:picLocks noChangeAspect="1"/>
          </p:cNvPicPr>
          <p:nvPr/>
        </p:nvPicPr>
        <p:blipFill>
          <a:blip r:embed="rId5"/>
          <a:stretch>
            <a:fillRect/>
          </a:stretch>
        </p:blipFill>
        <p:spPr>
          <a:xfrm>
            <a:off x="7099935" y="3027045"/>
            <a:ext cx="3519170" cy="1805940"/>
          </a:xfrm>
          <a:prstGeom prst="rect">
            <a:avLst/>
          </a:prstGeom>
        </p:spPr>
      </p:pic>
      <p:pic>
        <p:nvPicPr>
          <p:cNvPr id="6" name="图片 5"/>
          <p:cNvPicPr>
            <a:picLocks noChangeAspect="1"/>
          </p:cNvPicPr>
          <p:nvPr/>
        </p:nvPicPr>
        <p:blipFill>
          <a:blip r:embed="rId6"/>
          <a:stretch>
            <a:fillRect/>
          </a:stretch>
        </p:blipFill>
        <p:spPr>
          <a:xfrm>
            <a:off x="7202170" y="4828540"/>
            <a:ext cx="3519170" cy="1689735"/>
          </a:xfrm>
          <a:prstGeom prst="rect">
            <a:avLst/>
          </a:prstGeom>
        </p:spPr>
      </p:pic>
    </p:spTree>
    <p:custDataLst>
      <p:tags r:id="rId1"/>
    </p:custData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基于流行度的推荐</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101752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冷启动问题</a:t>
            </a: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当用户行为信息不足时，采用非个性化推荐</a:t>
            </a: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算法本质，</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什么内容吸引用户，就给用户推荐什么内容</a:t>
            </a: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也需要有</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代表性和区分性</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，即</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不能</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太</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大众化或老少</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皆</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宜 </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无法区分</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用户的兴趣</a:t>
            </a: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多样性，用户兴趣的可能性很多，为了匹配兴趣的多样性 </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提供具有较高覆盖率的启动</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集合（这些物品能覆盖主流的用户兴趣）</a:t>
            </a:r>
          </a:p>
          <a:p>
            <a:pPr marL="342900" indent="-342900" algn="just">
              <a:lnSpc>
                <a:spcPct val="150000"/>
              </a:lnSpc>
              <a:spcAft>
                <a:spcPts val="0"/>
              </a:spcAft>
              <a:buFont typeface="Arial" panose="020B0604020202020204" pitchFamily="34" charset="0"/>
              <a:buChar char="•"/>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基于流行度的推荐</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52425" y="1671320"/>
            <a:ext cx="63309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SIGIR 2018最佳论文：Should I Follow the Crowd? A Probabilistic Analysis of the Effectiveness of Popularity in Recommender Systems</a:t>
            </a:r>
          </a:p>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http://ir.ii.uam.es/pubs/sigir2018.pdf</a:t>
            </a:r>
          </a:p>
          <a:p>
            <a:pPr marL="342900" indent="-342900" algn="just">
              <a:lnSpc>
                <a:spcPct val="150000"/>
              </a:lnSpc>
              <a:spcAft>
                <a:spcPts val="0"/>
              </a:spcAft>
              <a:buFont typeface="Arial" panose="020B0604020202020204" pitchFamily="34" charset="0"/>
              <a:buChar char="•"/>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MovieLens</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，公开数据集</a:t>
            </a:r>
          </a:p>
          <a:p>
            <a:pPr marL="342900" indent="-342900" algn="just">
              <a:lnSpc>
                <a:spcPct val="150000"/>
              </a:lnSpc>
              <a:spcAft>
                <a:spcPts val="0"/>
              </a:spcAft>
              <a:buFont typeface="Arial" panose="020B0604020202020204" pitchFamily="34" charset="0"/>
              <a:buChar char="•"/>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Crowdsourced 100k</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，众包数据集，没有公开网站中的常见偏见</a:t>
            </a: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马太效应</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在</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Crowdsourced</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中没有</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MovieLens</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中明显</a:t>
            </a: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长尾理论</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普遍存在。用户的小众需求加起来非常重要</a:t>
            </a:r>
          </a:p>
          <a:p>
            <a:pPr marL="342900" indent="-342900" algn="just">
              <a:lnSpc>
                <a:spcPct val="150000"/>
              </a:lnSpc>
              <a:spcAft>
                <a:spcPts val="0"/>
              </a:spcAft>
              <a:buFont typeface="Arial" panose="020B0604020202020204" pitchFamily="34" charset="0"/>
              <a:buChar char="•"/>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5946775" y="1258570"/>
            <a:ext cx="6276975" cy="2790825"/>
          </a:xfrm>
          <a:prstGeom prst="rect">
            <a:avLst/>
          </a:prstGeom>
        </p:spPr>
      </p:pic>
    </p:spTree>
    <p:custDataLst>
      <p:tags r:id="rId1"/>
    </p:custData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基于流行度的推荐</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00075" y="1671320"/>
            <a:ext cx="90538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VS </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个性化推荐</a:t>
            </a: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长尾理论，市场上冷门产品所占据的共同市场份额不低于热门产品所占据的市场份额。因为热门商品需求很高，但数量少。相反，单个冷门商品需求少，但数据量巨大</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流行度较高的item，较少体现用户个性</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流行度较低的item，更能代表用户个性（兴趣），计算用户相似度更准确</a:t>
            </a:r>
          </a:p>
          <a:p>
            <a:pPr marL="0" indent="0" algn="just">
              <a:lnSpc>
                <a:spcPct val="150000"/>
              </a:lnSpc>
              <a:spcAft>
                <a:spcPts val="0"/>
              </a:spcAft>
              <a:buFont typeface="Arial" panose="020B0604020202020204" pitchFamily="34" charset="0"/>
              <a:buNone/>
            </a:pPr>
            <a:r>
              <a:rPr 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我们在计算相似度推荐的时候，可以推荐相似度高，但不流行的</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FM</a:t>
            </a:r>
            <a:r>
              <a:rPr lang="zh-CN" altLang="en-US" dirty="0">
                <a:ea typeface="宋体" panose="02010600030101010101" pitchFamily="2" charset="-122"/>
                <a:sym typeface="+mn-ea"/>
              </a:rPr>
              <a:t>与</a:t>
            </a:r>
            <a:r>
              <a:rPr lang="en-US" altLang="zh-CN" dirty="0">
                <a:ea typeface="宋体" panose="02010600030101010101" pitchFamily="2" charset="-122"/>
                <a:sym typeface="+mn-ea"/>
              </a:rPr>
              <a:t>MF</a:t>
            </a:r>
            <a:r>
              <a:rPr lang="zh-CN" altLang="en-US" dirty="0">
                <a:ea typeface="宋体" panose="02010600030101010101" pitchFamily="2" charset="-122"/>
                <a:sym typeface="+mn-ea"/>
              </a:rPr>
              <a:t>回顾</a:t>
            </a:r>
          </a:p>
        </p:txBody>
      </p:sp>
      <p:pic>
        <p:nvPicPr>
          <p:cNvPr id="2" name="图片 1"/>
          <p:cNvPicPr>
            <a:picLocks noChangeAspect="1"/>
          </p:cNvPicPr>
          <p:nvPr/>
        </p:nvPicPr>
        <p:blipFill>
          <a:blip r:embed="rId5"/>
          <a:stretch>
            <a:fillRect/>
          </a:stretch>
        </p:blipFill>
        <p:spPr>
          <a:xfrm>
            <a:off x="5943600" y="3857625"/>
            <a:ext cx="5495925" cy="2457450"/>
          </a:xfrm>
          <a:prstGeom prst="rect">
            <a:avLst/>
          </a:prstGeom>
        </p:spPr>
      </p:pic>
      <p:pic>
        <p:nvPicPr>
          <p:cNvPr id="3" name="图片 2"/>
          <p:cNvPicPr>
            <a:picLocks noChangeAspect="1"/>
          </p:cNvPicPr>
          <p:nvPr/>
        </p:nvPicPr>
        <p:blipFill>
          <a:blip r:embed="rId6"/>
          <a:stretch>
            <a:fillRect/>
          </a:stretch>
        </p:blipFill>
        <p:spPr>
          <a:xfrm>
            <a:off x="6196965" y="1548130"/>
            <a:ext cx="5223510" cy="2110105"/>
          </a:xfrm>
          <a:prstGeom prst="rect">
            <a:avLst/>
          </a:prstGeom>
        </p:spPr>
      </p:pic>
      <p:sp>
        <p:nvSpPr>
          <p:cNvPr id="4" name="Content Placeholder 2"/>
          <p:cNvSpPr txBox="1">
            <a:spLocks noGrp="1"/>
          </p:cNvSpPr>
          <p:nvPr/>
        </p:nvSpPr>
        <p:spPr>
          <a:xfrm>
            <a:off x="561340" y="1397000"/>
            <a:ext cx="4768215" cy="47129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rPr>
              <a:t>FM</a:t>
            </a:r>
            <a:r>
              <a:rPr lang="zh-CN" altLang="en-US" sz="1800" dirty="0">
                <a:ea typeface="宋体" panose="02010600030101010101" pitchFamily="2" charset="-122"/>
              </a:rPr>
              <a:t>与</a:t>
            </a:r>
            <a:r>
              <a:rPr lang="en-US" altLang="zh-CN" sz="1800" dirty="0">
                <a:ea typeface="宋体" panose="02010600030101010101" pitchFamily="2" charset="-122"/>
              </a:rPr>
              <a:t>MF</a:t>
            </a:r>
            <a:endParaRPr lang="zh-CN" sz="1800" dirty="0">
              <a:ea typeface="宋体" panose="02010600030101010101" pitchFamily="2" charset="-122"/>
            </a:endParaRPr>
          </a:p>
          <a:p>
            <a:pPr>
              <a:lnSpc>
                <a:spcPct val="150000"/>
              </a:lnSpc>
            </a:pPr>
            <a:r>
              <a:rPr lang="en-US" altLang="zh-CN" sz="1800" dirty="0">
                <a:ea typeface="宋体" panose="02010600030101010101" pitchFamily="2" charset="-122"/>
                <a:sym typeface="+mn-ea"/>
              </a:rPr>
              <a:t>MF</a:t>
            </a:r>
            <a:r>
              <a:rPr lang="zh-CN" altLang="en-US" sz="1800" dirty="0">
                <a:ea typeface="宋体" panose="02010600030101010101" pitchFamily="2" charset="-122"/>
                <a:sym typeface="+mn-ea"/>
              </a:rPr>
              <a:t>只考虑了</a:t>
            </a:r>
            <a:r>
              <a:rPr lang="en-US" altLang="zh-CN" sz="1800" dirty="0">
                <a:ea typeface="宋体" panose="02010600030101010101" pitchFamily="2" charset="-122"/>
                <a:sym typeface="+mn-ea"/>
              </a:rPr>
              <a:t>UserID, ItemID</a:t>
            </a:r>
            <a:r>
              <a:rPr lang="zh-CN" altLang="zh-CN" sz="1800" dirty="0">
                <a:ea typeface="宋体" panose="02010600030101010101" pitchFamily="2" charset="-122"/>
                <a:sym typeface="+mn-ea"/>
              </a:rPr>
              <a:t>的特征，而实际我们需要考虑更多的特征，甚至是多个特征之间的组合</a:t>
            </a:r>
            <a:endParaRPr lang="zh-CN" altLang="en-US"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MF</a:t>
            </a:r>
            <a:r>
              <a:rPr lang="zh-CN" altLang="en-US" sz="1800" dirty="0">
                <a:ea typeface="宋体" panose="02010600030101010101" pitchFamily="2" charset="-122"/>
                <a:sym typeface="+mn-ea"/>
              </a:rPr>
              <a:t>只解决评分预测问题，而实际问题可能是回归和分类问题，需要更通用的解决方式</a:t>
            </a:r>
            <a:endParaRPr lang="zh-CN" sz="1800" dirty="0">
              <a:ea typeface="宋体" panose="02010600030101010101" pitchFamily="2" charset="-122"/>
              <a:sym typeface="+mn-ea"/>
            </a:endParaRPr>
          </a:p>
          <a:p>
            <a:pPr>
              <a:lnSpc>
                <a:spcPct val="150000"/>
              </a:lnSpc>
            </a:pPr>
            <a:r>
              <a:rPr lang="en-US" sz="1800" dirty="0">
                <a:ea typeface="宋体" panose="02010600030101010101" pitchFamily="2" charset="-122"/>
                <a:sym typeface="+mn-ea"/>
              </a:rPr>
              <a:t>FM</a:t>
            </a:r>
            <a:r>
              <a:rPr lang="zh-CN" altLang="en-US" sz="1800" dirty="0">
                <a:ea typeface="宋体" panose="02010600030101010101" pitchFamily="2" charset="-122"/>
                <a:sym typeface="+mn-ea"/>
              </a:rPr>
              <a:t>考虑了更多的特征，以及二阶特征组合，可以作为通用的回归和分类算法</a:t>
            </a:r>
          </a:p>
          <a:p>
            <a:pPr>
              <a:lnSpc>
                <a:spcPct val="150000"/>
              </a:lnSpc>
            </a:pPr>
            <a:r>
              <a:rPr lang="zh-CN" altLang="en-US" sz="1800" dirty="0">
                <a:ea typeface="宋体" panose="02010600030101010101" pitchFamily="2" charset="-122"/>
                <a:sym typeface="+mn-ea"/>
              </a:rPr>
              <a:t>特征提取是对现实世界的拟合方式</a:t>
            </a:r>
            <a:endParaRPr sz="1800" dirty="0">
              <a:ea typeface="宋体" panose="02010600030101010101" pitchFamily="2" charset="-122"/>
              <a:sym typeface="+mn-ea"/>
            </a:endParaRPr>
          </a:p>
          <a:p>
            <a:pPr marL="0" indent="0">
              <a:lnSpc>
                <a:spcPct val="150000"/>
              </a:lnSpc>
              <a:buNone/>
            </a:pPr>
            <a:endParaRPr sz="1800" dirty="0">
              <a:ea typeface="宋体" panose="02010600030101010101" pitchFamily="2" charset="-122"/>
              <a:sym typeface="+mn-ea"/>
            </a:endParaRPr>
          </a:p>
        </p:txBody>
      </p:sp>
      <p:graphicFrame>
        <p:nvGraphicFramePr>
          <p:cNvPr id="5" name="对象 -2147482616"/>
          <p:cNvGraphicFramePr>
            <a:graphicFrameLocks noChangeAspect="1"/>
          </p:cNvGraphicFramePr>
          <p:nvPr/>
        </p:nvGraphicFramePr>
        <p:xfrm>
          <a:off x="641985" y="5729605"/>
          <a:ext cx="4826000" cy="887095"/>
        </p:xfrm>
        <a:graphic>
          <a:graphicData uri="http://schemas.openxmlformats.org/presentationml/2006/ole">
            <mc:AlternateContent xmlns:mc="http://schemas.openxmlformats.org/markup-compatibility/2006">
              <mc:Choice xmlns:v="urn:schemas-microsoft-com:vml" Requires="v">
                <p:oleObj spid="_x0000_s1032" r:id="rId7" imgW="2451100" imgH="444500" progId="Equation.KSEE3">
                  <p:embed/>
                </p:oleObj>
              </mc:Choice>
              <mc:Fallback>
                <p:oleObj r:id="rId7" imgW="2451100" imgH="444500" progId="Equation.KSEE3">
                  <p:embed/>
                  <p:pic>
                    <p:nvPicPr>
                      <p:cNvPr id="0" name="图片 3075"/>
                      <p:cNvPicPr/>
                      <p:nvPr/>
                    </p:nvPicPr>
                    <p:blipFill>
                      <a:blip r:embed="rId8"/>
                      <a:stretch>
                        <a:fillRect/>
                      </a:stretch>
                    </p:blipFill>
                    <p:spPr>
                      <a:xfrm>
                        <a:off x="641985" y="5729605"/>
                        <a:ext cx="4826000" cy="88709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基于流行度的推荐</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00075" y="1671320"/>
            <a:ext cx="90538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流行度对于用户相似度的计算影响</a:t>
            </a: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用户之间是否相似，应该考虑共同item的流行度</a:t>
            </a:r>
          </a:p>
          <a:p>
            <a:pPr marL="342900" indent="-342900" algn="just">
              <a:lnSpc>
                <a:spcPct val="150000"/>
              </a:lnSpc>
              <a:spcAft>
                <a:spcPts val="0"/>
              </a:spcAft>
              <a:buFont typeface="Arial" panose="020B0604020202020204" pitchFamily="34" charset="0"/>
              <a:buChar char="•"/>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avg_pop</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：平均流行度</a:t>
            </a: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item_pop(i)</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 i</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的流行度</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考虑流行度的影响，修正之后的相似度计算</a:t>
            </a:r>
          </a:p>
          <a:p>
            <a:pPr marL="0" indent="0" algn="just">
              <a:lnSpc>
                <a:spcPct val="150000"/>
              </a:lnSpc>
              <a:spcAft>
                <a:spcPts val="0"/>
              </a:spcAft>
              <a:buFont typeface="Arial" panose="020B0604020202020204" pitchFamily="34" charset="0"/>
              <a:buNone/>
            </a:pP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graphicFrame>
        <p:nvGraphicFramePr>
          <p:cNvPr id="4" name="对象 -2147482616"/>
          <p:cNvGraphicFramePr>
            <a:graphicFrameLocks noChangeAspect="1"/>
          </p:cNvGraphicFramePr>
          <p:nvPr/>
        </p:nvGraphicFramePr>
        <p:xfrm>
          <a:off x="2064385" y="2730183"/>
          <a:ext cx="3364230" cy="803275"/>
        </p:xfrm>
        <a:graphic>
          <a:graphicData uri="http://schemas.openxmlformats.org/presentationml/2006/ole">
            <mc:AlternateContent xmlns:mc="http://schemas.openxmlformats.org/markup-compatibility/2006">
              <mc:Choice xmlns:v="urn:schemas-microsoft-com:vml" Requires="v">
                <p:oleObj spid="_x0000_s14343" r:id="rId5" imgW="1777365" imgH="419100" progId="Equation.KSEE3">
                  <p:embed/>
                </p:oleObj>
              </mc:Choice>
              <mc:Fallback>
                <p:oleObj r:id="rId5" imgW="1777365" imgH="419100" progId="Equation.KSEE3">
                  <p:embed/>
                  <p:pic>
                    <p:nvPicPr>
                      <p:cNvPr id="0" name="图片 3075"/>
                      <p:cNvPicPr/>
                      <p:nvPr/>
                    </p:nvPicPr>
                    <p:blipFill>
                      <a:blip r:embed="rId6"/>
                      <a:stretch>
                        <a:fillRect/>
                      </a:stretch>
                    </p:blipFill>
                    <p:spPr>
                      <a:xfrm>
                        <a:off x="2064385" y="2730183"/>
                        <a:ext cx="3364230" cy="803275"/>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2064385" y="4922521"/>
          <a:ext cx="3534410" cy="1412240"/>
        </p:xfrm>
        <a:graphic>
          <a:graphicData uri="http://schemas.openxmlformats.org/presentationml/2006/ole">
            <mc:AlternateContent xmlns:mc="http://schemas.openxmlformats.org/markup-compatibility/2006">
              <mc:Choice xmlns:v="urn:schemas-microsoft-com:vml" Requires="v">
                <p:oleObj spid="_x0000_s14344" r:id="rId7" imgW="1866900" imgH="736600" progId="Equation.KSEE3">
                  <p:embed/>
                </p:oleObj>
              </mc:Choice>
              <mc:Fallback>
                <p:oleObj r:id="rId7" imgW="1866900" imgH="736600" progId="Equation.KSEE3">
                  <p:embed/>
                  <p:pic>
                    <p:nvPicPr>
                      <p:cNvPr id="0" name="图片 3075"/>
                      <p:cNvPicPr/>
                      <p:nvPr/>
                    </p:nvPicPr>
                    <p:blipFill>
                      <a:blip r:embed="rId8"/>
                      <a:stretch>
                        <a:fillRect/>
                      </a:stretch>
                    </p:blipFill>
                    <p:spPr>
                      <a:xfrm>
                        <a:off x="2064385" y="4922521"/>
                        <a:ext cx="3534410" cy="141224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基于流行度的推荐</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00075" y="1671320"/>
            <a:ext cx="91719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流行度对于推荐结果的影响</a:t>
            </a: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假设邻居个数取为</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10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，对于某个</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 A</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有</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5</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个邻居感兴趣，另外</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 B</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也有</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5</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个邻居感兴趣。此时</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 A</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的流行度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&gt;&gt; item B</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，该优先推荐哪个？</a:t>
            </a: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推荐度不只与被反馈的次数有关</a:t>
            </a: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同样引入权重因子，考虑</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流行度的影响</a:t>
            </a:r>
          </a:p>
          <a:p>
            <a:pPr marL="342900" indent="-342900" algn="just">
              <a:lnSpc>
                <a:spcPct val="150000"/>
              </a:lnSpc>
              <a:spcAft>
                <a:spcPts val="0"/>
              </a:spcAft>
              <a:buFont typeface="Arial" panose="020B0604020202020204" pitchFamily="34" charset="0"/>
              <a:buChar char="•"/>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item_pop(i)</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 i</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的流行度</a:t>
            </a: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进行</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TopN</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推荐的时候，既考虑反馈次数，也要考虑流行度的降权影响</a:t>
            </a:r>
          </a:p>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即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num(i) * weigth_r(i)</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，然后进行</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TopN</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推荐</a:t>
            </a: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graphicFrame>
        <p:nvGraphicFramePr>
          <p:cNvPr id="2" name="对象 -2147482616"/>
          <p:cNvGraphicFramePr>
            <a:graphicFrameLocks noChangeAspect="1"/>
          </p:cNvGraphicFramePr>
          <p:nvPr/>
        </p:nvGraphicFramePr>
        <p:xfrm>
          <a:off x="6557010" y="3564891"/>
          <a:ext cx="4255770" cy="803910"/>
        </p:xfrm>
        <a:graphic>
          <a:graphicData uri="http://schemas.openxmlformats.org/presentationml/2006/ole">
            <mc:AlternateContent xmlns:mc="http://schemas.openxmlformats.org/markup-compatibility/2006">
              <mc:Choice xmlns:v="urn:schemas-microsoft-com:vml" Requires="v">
                <p:oleObj spid="_x0000_s15364" r:id="rId5" imgW="2247900" imgH="419100" progId="Equation.KSEE3">
                  <p:embed/>
                </p:oleObj>
              </mc:Choice>
              <mc:Fallback>
                <p:oleObj r:id="rId5" imgW="2247900" imgH="419100" progId="Equation.KSEE3">
                  <p:embed/>
                  <p:pic>
                    <p:nvPicPr>
                      <p:cNvPr id="0" name="图片 3075"/>
                      <p:cNvPicPr/>
                      <p:nvPr/>
                    </p:nvPicPr>
                    <p:blipFill>
                      <a:blip r:embed="rId6"/>
                      <a:stretch>
                        <a:fillRect/>
                      </a:stretch>
                    </p:blipFill>
                    <p:spPr>
                      <a:xfrm>
                        <a:off x="6557010" y="3564891"/>
                        <a:ext cx="4255770" cy="80391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r>
              <a:rPr lang="zh-CN" altLang="en-US" dirty="0">
                <a:ea typeface="宋体" panose="02010600030101010101" pitchFamily="2" charset="-122"/>
                <a:sym typeface="+mn-ea"/>
              </a:rPr>
              <a:t>流行度</a:t>
            </a:r>
            <a:r>
              <a:rPr lang="en-US" altLang="zh-CN" dirty="0">
                <a:ea typeface="宋体" panose="02010600030101010101" pitchFamily="2" charset="-122"/>
                <a:sym typeface="+mn-ea"/>
              </a:rPr>
              <a:t>)</a:t>
            </a: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我们需要考虑到推荐系统本身的特性</a:t>
            </a: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冷启动，</a:t>
            </a:r>
            <a:r>
              <a:rPr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数据稀疏性</a:t>
            </a:r>
          </a:p>
          <a:p>
            <a:pPr marL="0" indent="0" algn="just">
              <a:lnSpc>
                <a:spcPct val="150000"/>
              </a:lnSpc>
              <a:spcAft>
                <a:spcPts val="0"/>
              </a:spcAft>
              <a:buFont typeface="Arial" panose="020B0604020202020204" pitchFamily="34" charset="0"/>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Netflix研究表明</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新用户在冷启动阶段更倾向于热门排行榜的，老用户会更加需要长尾推荐。</a:t>
            </a:r>
          </a:p>
          <a:p>
            <a:pPr marL="0" indent="0" algn="just">
              <a:lnSpc>
                <a:spcPct val="150000"/>
              </a:lnSpc>
              <a:spcAft>
                <a:spcPts val="0"/>
              </a:spcAft>
              <a:buFont typeface="Arial" panose="020B0604020202020204" pitchFamily="34" charset="0"/>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对于新用户，</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采用非个性化推荐（基于流行度的推荐）</a:t>
            </a:r>
          </a:p>
          <a:p>
            <a:pPr marL="0" indent="0" algn="just">
              <a:lnSpc>
                <a:spcPct val="150000"/>
              </a:lnSpc>
              <a:spcAft>
                <a:spcPts val="0"/>
              </a:spcAft>
              <a:buFont typeface="Arial" panose="020B0604020202020204" pitchFamily="34" charset="0"/>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对于老用户，可以考虑高流行度对商品推荐的降权影响，挖掘长尾</a:t>
            </a:r>
            <a:endParaRPr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需要考虑到不同网站的特性</a:t>
            </a:r>
            <a:endParaRPr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电商网站，比如唯品会特卖，目标是打造爆款</a:t>
            </a:r>
            <a:endParaRPr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婚恋网站，比如世纪佳缘，目标是让更多人活跃起来</a:t>
            </a:r>
          </a:p>
        </p:txBody>
      </p:sp>
    </p:spTree>
    <p:custDataLst>
      <p:tags r:id="rId1"/>
    </p:custData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r>
              <a:rPr lang="zh-CN" altLang="en-US" dirty="0">
                <a:ea typeface="宋体" panose="02010600030101010101" pitchFamily="2" charset="-122"/>
                <a:sym typeface="+mn-ea"/>
              </a:rPr>
              <a:t>流行度</a:t>
            </a:r>
            <a:r>
              <a:rPr lang="en-US" altLang="zh-CN" dirty="0">
                <a:ea typeface="宋体" panose="02010600030101010101" pitchFamily="2" charset="-122"/>
                <a:sym typeface="+mn-ea"/>
              </a:rPr>
              <a:t>)</a:t>
            </a: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我们需要考虑到推荐系统本身的特性</a:t>
            </a: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脆弱性</a:t>
            </a:r>
            <a:endParaRPr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只要有利益，就会有作弊的可能性</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协同过滤的原理是挖掘相似的用户，通过他们的行为进行推荐。</a:t>
            </a:r>
          </a:p>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是否会存在：虚假恶意的行为，故意增加或者压制某些</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被推荐的可能性</a:t>
            </a:r>
          </a:p>
          <a:p>
            <a:pPr marL="0" indent="0" algn="just">
              <a:lnSpc>
                <a:spcPct val="150000"/>
              </a:lnSpc>
              <a:spcAft>
                <a:spcPts val="0"/>
              </a:spcAft>
              <a:buFont typeface="Arial" panose="020B0604020202020204" pitchFamily="34" charset="0"/>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SEO</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优化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or </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降权</a:t>
            </a:r>
          </a:p>
          <a:p>
            <a:pPr algn="just">
              <a:lnSpc>
                <a:spcPct val="150000"/>
              </a:lnSpc>
              <a:spcAft>
                <a:spcPts val="0"/>
              </a:spcAft>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推荐系统的效果评估</a:t>
            </a:r>
          </a:p>
          <a:p>
            <a:pPr marL="0" indent="0" algn="just">
              <a:lnSpc>
                <a:spcPct val="150000"/>
              </a:lnSpc>
              <a:spcAft>
                <a:spcPts val="0"/>
              </a:spcAft>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评价的指标包括了精准率，多样性，新颖度，覆盖率。需要结合具体的目标来进行使用</a:t>
            </a:r>
          </a:p>
          <a:p>
            <a:pPr marL="0" indent="0" algn="just">
              <a:lnSpc>
                <a:spcPct val="150000"/>
              </a:lnSpc>
              <a:spcAft>
                <a:spcPts val="0"/>
              </a:spcAft>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基于流行度的推荐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信息茧房</a:t>
            </a:r>
            <a:endParaRPr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sp>
        <p:nvSpPr>
          <p:cNvPr id="131" name="Content Placeholder 2"/>
          <p:cNvSpPr txBox="1">
            <a:spLocks noGrp="1"/>
          </p:cNvSpPr>
          <p:nvPr/>
        </p:nvSpPr>
        <p:spPr>
          <a:xfrm>
            <a:off x="798830" y="1671320"/>
            <a:ext cx="55740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推荐系统的架构</a:t>
            </a:r>
          </a:p>
          <a:p>
            <a:pPr marL="342900" indent="-342900" algn="just">
              <a:lnSpc>
                <a:spcPct val="150000"/>
              </a:lnSpc>
              <a:spcAft>
                <a:spcPts val="0"/>
              </a:spcAft>
              <a:buFont typeface="Arial" panose="020B0604020202020204" pitchFamily="34" charset="0"/>
              <a:buChar char="•"/>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在线部分，召回阶段将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100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万的</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item=&gt;1000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太多还可以进行粗排。排序阶段使用相对复杂的模型对较少的</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进行排序。在呈现给用户前，还会集合一些业务策略（去掉用户已读，商业化广告）</a:t>
            </a: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近线部分，实时收集用户行为反馈，并选择训练实例，抽取特征</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更新在线推荐模型</a:t>
            </a: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离线部分，整理离线训练数据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周期性更新推荐模型</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graphicFrame>
        <p:nvGraphicFramePr>
          <p:cNvPr id="4" name="对象 3"/>
          <p:cNvGraphicFramePr/>
          <p:nvPr/>
        </p:nvGraphicFramePr>
        <p:xfrm>
          <a:off x="6372860" y="1671320"/>
          <a:ext cx="5535930" cy="2823210"/>
        </p:xfrm>
        <a:graphic>
          <a:graphicData uri="http://schemas.openxmlformats.org/presentationml/2006/ole">
            <mc:AlternateContent xmlns:mc="http://schemas.openxmlformats.org/markup-compatibility/2006">
              <mc:Choice xmlns:v="urn:schemas-microsoft-com:vml" Requires="v">
                <p:oleObj spid="_x0000_s16388" r:id="rId3" imgW="6610350" imgH="3390900" progId="Paint.Picture">
                  <p:embed/>
                </p:oleObj>
              </mc:Choice>
              <mc:Fallback>
                <p:oleObj r:id="rId3" imgW="6610350" imgH="3390900" progId="Paint.Picture">
                  <p:embed/>
                  <p:pic>
                    <p:nvPicPr>
                      <p:cNvPr id="0" name="图片 4"/>
                      <p:cNvPicPr/>
                      <p:nvPr/>
                    </p:nvPicPr>
                    <p:blipFill>
                      <a:blip r:embed="rId4"/>
                      <a:stretch>
                        <a:fillRect/>
                      </a:stretch>
                    </p:blipFill>
                    <p:spPr>
                      <a:xfrm>
                        <a:off x="6372860" y="1671320"/>
                        <a:ext cx="5535930" cy="2823210"/>
                      </a:xfrm>
                      <a:prstGeom prst="rect">
                        <a:avLst/>
                      </a:prstGeom>
                    </p:spPr>
                  </p:pic>
                </p:oleObj>
              </mc:Fallback>
            </mc:AlternateContent>
          </a:graphicData>
        </a:graphic>
      </p:graphicFrame>
      <p:sp>
        <p:nvSpPr>
          <p:cNvPr id="6" name="Content Placeholder 2"/>
          <p:cNvSpPr txBox="1">
            <a:spLocks noGrp="1"/>
          </p:cNvSpPr>
          <p:nvPr/>
        </p:nvSpPr>
        <p:spPr>
          <a:xfrm>
            <a:off x="6802755" y="4799330"/>
            <a:ext cx="2368550" cy="4800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简单模型，速度快，处理数据量大</a:t>
            </a:r>
          </a:p>
        </p:txBody>
      </p:sp>
      <p:sp>
        <p:nvSpPr>
          <p:cNvPr id="11" name="下箭头 10"/>
          <p:cNvSpPr/>
          <p:nvPr/>
        </p:nvSpPr>
        <p:spPr>
          <a:xfrm rot="900000">
            <a:off x="8025130" y="443626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下箭头 6"/>
          <p:cNvSpPr/>
          <p:nvPr/>
        </p:nvSpPr>
        <p:spPr>
          <a:xfrm rot="21240000">
            <a:off x="10295890" y="445785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Content Placeholder 2"/>
          <p:cNvSpPr txBox="1">
            <a:spLocks noGrp="1"/>
          </p:cNvSpPr>
          <p:nvPr/>
        </p:nvSpPr>
        <p:spPr>
          <a:xfrm>
            <a:off x="9476105" y="5133975"/>
            <a:ext cx="2516505" cy="4800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复杂模型，对少量数据进行处理，使用特征多</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7" grpId="0" bldLvl="0" animBg="1"/>
      <p:bldP spid="7"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3" name="图片 2"/>
          <p:cNvPicPr>
            <a:picLocks noChangeAspect="1"/>
          </p:cNvPicPr>
          <p:nvPr/>
        </p:nvPicPr>
        <p:blipFill>
          <a:blip r:embed="rId2"/>
          <a:stretch>
            <a:fillRect/>
          </a:stretch>
        </p:blipFill>
        <p:spPr>
          <a:xfrm>
            <a:off x="519430" y="1233170"/>
            <a:ext cx="11438255" cy="5259070"/>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2" name="图片 1"/>
          <p:cNvPicPr>
            <a:picLocks noChangeAspect="1"/>
          </p:cNvPicPr>
          <p:nvPr/>
        </p:nvPicPr>
        <p:blipFill>
          <a:blip r:embed="rId2"/>
          <a:stretch>
            <a:fillRect/>
          </a:stretch>
        </p:blipFill>
        <p:spPr>
          <a:xfrm>
            <a:off x="1367790" y="1109980"/>
            <a:ext cx="9456420" cy="5781675"/>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3" name="图片 2"/>
          <p:cNvPicPr>
            <a:picLocks noChangeAspect="1"/>
          </p:cNvPicPr>
          <p:nvPr/>
        </p:nvPicPr>
        <p:blipFill>
          <a:blip r:embed="rId2"/>
          <a:stretch>
            <a:fillRect/>
          </a:stretch>
        </p:blipFill>
        <p:spPr>
          <a:xfrm>
            <a:off x="571500" y="1322705"/>
            <a:ext cx="11296015" cy="4751070"/>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2" name="图片 1"/>
          <p:cNvPicPr>
            <a:picLocks noChangeAspect="1"/>
          </p:cNvPicPr>
          <p:nvPr/>
        </p:nvPicPr>
        <p:blipFill>
          <a:blip r:embed="rId2"/>
          <a:stretch>
            <a:fillRect/>
          </a:stretch>
        </p:blipFill>
        <p:spPr>
          <a:xfrm>
            <a:off x="551815" y="1256030"/>
            <a:ext cx="11393805" cy="5093970"/>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3" name="图片 2"/>
          <p:cNvPicPr>
            <a:picLocks noChangeAspect="1"/>
          </p:cNvPicPr>
          <p:nvPr/>
        </p:nvPicPr>
        <p:blipFill>
          <a:blip r:embed="rId2"/>
          <a:stretch>
            <a:fillRect/>
          </a:stretch>
        </p:blipFill>
        <p:spPr>
          <a:xfrm>
            <a:off x="365760" y="1301115"/>
            <a:ext cx="11619230" cy="521081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p>
        </p:txBody>
      </p:sp>
      <p:sp>
        <p:nvSpPr>
          <p:cNvPr id="5" name="Content Placeholder 2"/>
          <p:cNvSpPr txBox="1">
            <a:spLocks noGrp="1"/>
          </p:cNvSpPr>
          <p:nvPr/>
        </p:nvSpPr>
        <p:spPr>
          <a:xfrm>
            <a:off x="474980" y="1442720"/>
            <a:ext cx="6428740" cy="49428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针对</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CTR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预估问题，</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GBDT+LR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算法提出的背景</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样本数量大，</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点击率预估模型</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中的</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训练</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样本可达</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上亿级别</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学习能力有限，以往的</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CTR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预估采用</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LR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模型，</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LR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是线性模型，虽然速度较快，但是学习能力有限</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人工成本高，为了更好的进行特征提取，提升</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LR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的学习能力，需要采用人工特征工程，即通过人工方式找到有区分度的特征、特征组合。对人的要求高，时间成本高</a:t>
            </a:r>
          </a:p>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Thinking</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如何自动发现有效的特征</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及</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特征组合，弥补人工经验不足，缩短LR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实验</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周期</a:t>
            </a:r>
          </a:p>
        </p:txBody>
      </p:sp>
      <p:pic>
        <p:nvPicPr>
          <p:cNvPr id="4" name="图片 3" descr="Untitled Diagram (1)"/>
          <p:cNvPicPr>
            <a:picLocks noChangeAspect="1"/>
          </p:cNvPicPr>
          <p:nvPr/>
        </p:nvPicPr>
        <p:blipFill>
          <a:blip r:embed="rId4"/>
          <a:stretch>
            <a:fillRect/>
          </a:stretch>
        </p:blipFill>
        <p:spPr>
          <a:xfrm>
            <a:off x="7112635" y="2263140"/>
            <a:ext cx="4200525" cy="581025"/>
          </a:xfrm>
          <a:prstGeom prst="rect">
            <a:avLst/>
          </a:prstGeom>
        </p:spPr>
      </p:pic>
      <p:pic>
        <p:nvPicPr>
          <p:cNvPr id="7" name="图片 6" descr="GBDT2 (1)"/>
          <p:cNvPicPr>
            <a:picLocks noChangeAspect="1"/>
          </p:cNvPicPr>
          <p:nvPr/>
        </p:nvPicPr>
        <p:blipFill>
          <a:blip r:embed="rId5"/>
          <a:stretch>
            <a:fillRect/>
          </a:stretch>
        </p:blipFill>
        <p:spPr>
          <a:xfrm>
            <a:off x="7112635" y="3954145"/>
            <a:ext cx="4200525" cy="581025"/>
          </a:xfrm>
          <a:prstGeom prst="rect">
            <a:avLst/>
          </a:prstGeom>
        </p:spPr>
      </p:pic>
    </p:spTree>
    <p:custDataLst>
      <p:tags r:id="rId1"/>
    </p:custData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2" name="图片 1"/>
          <p:cNvPicPr>
            <a:picLocks noChangeAspect="1"/>
          </p:cNvPicPr>
          <p:nvPr/>
        </p:nvPicPr>
        <p:blipFill>
          <a:blip r:embed="rId2"/>
          <a:stretch>
            <a:fillRect/>
          </a:stretch>
        </p:blipFill>
        <p:spPr>
          <a:xfrm>
            <a:off x="669925" y="1317625"/>
            <a:ext cx="10998835" cy="4866005"/>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3" name="图片 2"/>
          <p:cNvPicPr>
            <a:picLocks noChangeAspect="1"/>
          </p:cNvPicPr>
          <p:nvPr/>
        </p:nvPicPr>
        <p:blipFill>
          <a:blip r:embed="rId2"/>
          <a:stretch>
            <a:fillRect/>
          </a:stretch>
        </p:blipFill>
        <p:spPr>
          <a:xfrm>
            <a:off x="906780" y="1282700"/>
            <a:ext cx="10378440" cy="4812030"/>
          </a:xfrm>
          <a:prstGeom prst="rect">
            <a:avLst/>
          </a:prstGeom>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2" name="图片 1"/>
          <p:cNvPicPr>
            <a:picLocks noChangeAspect="1"/>
          </p:cNvPicPr>
          <p:nvPr/>
        </p:nvPicPr>
        <p:blipFill>
          <a:blip r:embed="rId2"/>
          <a:stretch>
            <a:fillRect/>
          </a:stretch>
        </p:blipFill>
        <p:spPr>
          <a:xfrm>
            <a:off x="1846580" y="1145540"/>
            <a:ext cx="8705850" cy="5685155"/>
          </a:xfrm>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557655"/>
            <a:ext cx="10515600" cy="5030470"/>
          </a:xfrm>
        </p:spPr>
        <p:txBody>
          <a:bodyPr>
            <a:normAutofit lnSpcReduction="10000"/>
          </a:bodyPr>
          <a:lstStyle/>
          <a:p>
            <a:pPr marL="0" indent="0">
              <a:lnSpc>
                <a:spcPct val="170000"/>
              </a:lnSpc>
              <a:buNone/>
            </a:pPr>
            <a:r>
              <a:rPr altLang="zh-CN" sz="2200" dirty="0">
                <a:ea typeface="宋体" panose="02010600030101010101" pitchFamily="2" charset="-122"/>
                <a:sym typeface="+mn-ea"/>
              </a:rPr>
              <a:t>Thinking1：</a:t>
            </a:r>
            <a:r>
              <a:rPr lang="zh-CN" sz="2200" dirty="0">
                <a:ea typeface="宋体" panose="02010600030101010101" pitchFamily="2" charset="-122"/>
                <a:sym typeface="+mn-ea"/>
              </a:rPr>
              <a:t>在</a:t>
            </a:r>
            <a:r>
              <a:rPr lang="en-US" altLang="zh-CN" sz="2200" dirty="0">
                <a:ea typeface="宋体" panose="02010600030101010101" pitchFamily="2" charset="-122"/>
                <a:sym typeface="+mn-ea"/>
              </a:rPr>
              <a:t>CTR</a:t>
            </a:r>
            <a:r>
              <a:rPr lang="zh-CN" altLang="en-US" sz="2200" dirty="0">
                <a:ea typeface="宋体" panose="02010600030101010101" pitchFamily="2" charset="-122"/>
                <a:sym typeface="+mn-ea"/>
              </a:rPr>
              <a:t>点击率预估中，使用</a:t>
            </a:r>
            <a:r>
              <a:rPr lang="en-US" sz="2200" dirty="0">
                <a:ea typeface="宋体" panose="02010600030101010101" pitchFamily="2" charset="-122"/>
                <a:sym typeface="+mn-ea"/>
              </a:rPr>
              <a:t>GBDT+LR</a:t>
            </a:r>
            <a:r>
              <a:rPr lang="zh-CN" altLang="en-US" sz="2200" dirty="0">
                <a:ea typeface="宋体" panose="02010600030101010101" pitchFamily="2" charset="-122"/>
                <a:sym typeface="+mn-ea"/>
              </a:rPr>
              <a:t>的原理是什么？</a:t>
            </a:r>
            <a:endParaRPr altLang="zh-CN" sz="2200" dirty="0">
              <a:ea typeface="宋体" panose="02010600030101010101" pitchFamily="2" charset="-122"/>
              <a:sym typeface="+mn-ea"/>
            </a:endParaRPr>
          </a:p>
          <a:p>
            <a:pPr marL="0" indent="0">
              <a:lnSpc>
                <a:spcPct val="170000"/>
              </a:lnSpc>
              <a:buNone/>
            </a:pPr>
            <a:r>
              <a:rPr altLang="zh-CN" sz="2200" dirty="0">
                <a:ea typeface="宋体" panose="02010600030101010101" pitchFamily="2" charset="-122"/>
                <a:sym typeface="+mn-ea"/>
              </a:rPr>
              <a:t>Thinking2：</a:t>
            </a:r>
            <a:r>
              <a:rPr lang="en-US" sz="2200" dirty="0">
                <a:ea typeface="宋体" panose="02010600030101010101" pitchFamily="2" charset="-122"/>
                <a:sym typeface="+mn-ea"/>
              </a:rPr>
              <a:t>Wide </a:t>
            </a:r>
            <a:r>
              <a:rPr lang="en-US" altLang="zh-CN" sz="2200" dirty="0">
                <a:ea typeface="宋体" panose="02010600030101010101" pitchFamily="2" charset="-122"/>
                <a:sym typeface="+mn-ea"/>
              </a:rPr>
              <a:t>&amp; Deep</a:t>
            </a:r>
            <a:r>
              <a:rPr lang="zh-CN" altLang="zh-CN" sz="2200" dirty="0">
                <a:ea typeface="宋体" panose="02010600030101010101" pitchFamily="2" charset="-122"/>
                <a:sym typeface="+mn-ea"/>
              </a:rPr>
              <a:t>的模型结构是怎样的，为什么能通过具备记忆和泛化能力（memorization </a:t>
            </a:r>
            <a:r>
              <a:rPr lang="en-US" altLang="zh-CN" sz="2200" dirty="0">
                <a:ea typeface="宋体" panose="02010600030101010101" pitchFamily="2" charset="-122"/>
                <a:sym typeface="+mn-ea"/>
              </a:rPr>
              <a:t>and generalization</a:t>
            </a:r>
            <a:r>
              <a:rPr lang="zh-CN" altLang="zh-CN" sz="2200" dirty="0">
                <a:ea typeface="宋体" panose="02010600030101010101" pitchFamily="2" charset="-122"/>
                <a:sym typeface="+mn-ea"/>
              </a:rPr>
              <a:t>）</a:t>
            </a:r>
            <a:endParaRPr lang="en-US" altLang="zh-CN" sz="2200" dirty="0">
              <a:ea typeface="宋体" panose="02010600030101010101" pitchFamily="2" charset="-122"/>
              <a:sym typeface="+mn-ea"/>
            </a:endParaRPr>
          </a:p>
          <a:p>
            <a:pPr marL="0" indent="0">
              <a:lnSpc>
                <a:spcPct val="170000"/>
              </a:lnSpc>
              <a:buNone/>
            </a:pPr>
            <a:r>
              <a:rPr altLang="zh-CN" sz="2200" dirty="0">
                <a:ea typeface="宋体" panose="02010600030101010101" pitchFamily="2" charset="-122"/>
                <a:sym typeface="+mn-ea"/>
              </a:rPr>
              <a:t>Thinking3：</a:t>
            </a:r>
            <a:r>
              <a:rPr lang="zh-CN" sz="2200" dirty="0">
                <a:ea typeface="宋体" panose="02010600030101010101" pitchFamily="2" charset="-122"/>
                <a:sym typeface="+mn-ea"/>
              </a:rPr>
              <a:t>在</a:t>
            </a:r>
            <a:r>
              <a:rPr lang="en-US" altLang="zh-CN" sz="2200" dirty="0">
                <a:ea typeface="宋体" panose="02010600030101010101" pitchFamily="2" charset="-122"/>
                <a:sym typeface="+mn-ea"/>
              </a:rPr>
              <a:t>CTR</a:t>
            </a:r>
            <a:r>
              <a:rPr lang="zh-CN" altLang="en-US" sz="2200" dirty="0">
                <a:ea typeface="宋体" panose="02010600030101010101" pitchFamily="2" charset="-122"/>
                <a:sym typeface="+mn-ea"/>
              </a:rPr>
              <a:t>预估中，使用</a:t>
            </a:r>
            <a:r>
              <a:rPr lang="en-US" sz="2200" dirty="0">
                <a:ea typeface="宋体" panose="02010600030101010101" pitchFamily="2" charset="-122"/>
                <a:sym typeface="+mn-ea"/>
              </a:rPr>
              <a:t>FM</a:t>
            </a:r>
            <a:r>
              <a:rPr lang="zh-CN" altLang="en-US" sz="2200" dirty="0">
                <a:ea typeface="宋体" panose="02010600030101010101" pitchFamily="2" charset="-122"/>
                <a:sym typeface="+mn-ea"/>
              </a:rPr>
              <a:t>与</a:t>
            </a:r>
            <a:r>
              <a:rPr lang="en-US" altLang="zh-CN" sz="2200" dirty="0">
                <a:ea typeface="宋体" panose="02010600030101010101" pitchFamily="2" charset="-122"/>
                <a:sym typeface="+mn-ea"/>
              </a:rPr>
              <a:t>DNN</a:t>
            </a:r>
            <a:r>
              <a:rPr lang="zh-CN" altLang="en-US" sz="2200" dirty="0">
                <a:ea typeface="宋体" panose="02010600030101010101" pitchFamily="2" charset="-122"/>
                <a:sym typeface="+mn-ea"/>
              </a:rPr>
              <a:t>结合的方式，有哪些结合的方式，代表模型有哪些？</a:t>
            </a:r>
          </a:p>
          <a:p>
            <a:pPr marL="0" indent="0">
              <a:lnSpc>
                <a:spcPct val="170000"/>
              </a:lnSpc>
              <a:buNone/>
            </a:pPr>
            <a:r>
              <a:rPr lang="en-US" sz="2200" dirty="0">
                <a:ea typeface="宋体" panose="02010600030101010101" pitchFamily="2" charset="-122"/>
                <a:sym typeface="+mn-ea"/>
              </a:rPr>
              <a:t>Think</a:t>
            </a:r>
            <a:r>
              <a:rPr lang="en-US" altLang="zh-CN" sz="2200" dirty="0">
                <a:ea typeface="宋体" panose="02010600030101010101" pitchFamily="2" charset="-122"/>
                <a:sym typeface="+mn-ea"/>
              </a:rPr>
              <a:t>ing4</a:t>
            </a:r>
            <a:r>
              <a:rPr lang="zh-CN" altLang="zh-CN" sz="2200" dirty="0">
                <a:ea typeface="宋体" panose="02010600030101010101" pitchFamily="2" charset="-122"/>
                <a:sym typeface="+mn-ea"/>
              </a:rPr>
              <a:t>：</a:t>
            </a:r>
            <a:r>
              <a:rPr altLang="zh-CN" sz="2200" dirty="0">
                <a:ea typeface="宋体" panose="02010600030101010101" pitchFamily="2" charset="-122"/>
                <a:sym typeface="+mn-ea"/>
              </a:rPr>
              <a:t>GBDT和随机森林都是基于树的算法，它们有什么区别？</a:t>
            </a:r>
          </a:p>
          <a:p>
            <a:pPr marL="0" indent="0">
              <a:lnSpc>
                <a:spcPct val="170000"/>
              </a:lnSpc>
              <a:buNone/>
            </a:pPr>
            <a:r>
              <a:rPr lang="en-US" altLang="zh-CN" sz="2200" dirty="0">
                <a:ea typeface="宋体" panose="02010600030101010101" pitchFamily="2" charset="-122"/>
                <a:sym typeface="+mn-ea"/>
              </a:rPr>
              <a:t>Thinking5</a:t>
            </a:r>
            <a:r>
              <a:rPr lang="zh-CN" altLang="zh-CN" sz="2200" dirty="0">
                <a:ea typeface="宋体" panose="02010600030101010101" pitchFamily="2" charset="-122"/>
                <a:sym typeface="+mn-ea"/>
              </a:rPr>
              <a:t>：</a:t>
            </a:r>
            <a:r>
              <a:rPr lang="en-US" altLang="zh-CN" sz="2200" dirty="0">
                <a:ea typeface="宋体" panose="02010600030101010101" pitchFamily="2" charset="-122"/>
                <a:sym typeface="+mn-ea"/>
              </a:rPr>
              <a:t>item</a:t>
            </a:r>
            <a:r>
              <a:rPr lang="zh-CN" altLang="zh-CN" sz="2200" dirty="0">
                <a:ea typeface="宋体" panose="02010600030101010101" pitchFamily="2" charset="-122"/>
                <a:sym typeface="+mn-ea"/>
              </a:rPr>
              <a:t>流行度在推荐系统中有怎样的应用</a:t>
            </a:r>
            <a:endParaRPr lang="zh-CN" sz="2200" dirty="0">
              <a:ea typeface="宋体" panose="02010600030101010101" pitchFamily="2" charset="-122"/>
              <a:sym typeface="+mn-ea"/>
            </a:endParaRPr>
          </a:p>
        </p:txBody>
      </p:sp>
    </p:spTree>
    <p:custDataLst>
      <p:tags r:id="rId1"/>
    </p:custData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557655"/>
            <a:ext cx="10515600" cy="4351338"/>
          </a:xfrm>
        </p:spPr>
        <p:txBody>
          <a:bodyPr>
            <a:normAutofit/>
          </a:bodyPr>
          <a:lstStyle/>
          <a:p>
            <a:pPr marL="0" indent="0">
              <a:lnSpc>
                <a:spcPct val="170000"/>
              </a:lnSpc>
              <a:buNone/>
            </a:pPr>
            <a:r>
              <a:rPr lang="en-US" altLang="zh-CN" sz="2200" dirty="0">
                <a:ea typeface="宋体" panose="02010600030101010101" pitchFamily="2" charset="-122"/>
                <a:sym typeface="+mn-ea"/>
              </a:rPr>
              <a:t>Action1</a:t>
            </a:r>
            <a:r>
              <a:rPr lang="zh-CN" altLang="zh-CN" sz="2200" dirty="0">
                <a:ea typeface="宋体" panose="02010600030101010101" pitchFamily="2" charset="-122"/>
                <a:sym typeface="+mn-ea"/>
              </a:rPr>
              <a:t>：使用</a:t>
            </a:r>
            <a:r>
              <a:rPr lang="en-US" altLang="zh-CN" sz="2200" dirty="0">
                <a:ea typeface="宋体" panose="02010600030101010101" pitchFamily="2" charset="-122"/>
                <a:sym typeface="+mn-ea"/>
              </a:rPr>
              <a:t>Wide&amp;Deep</a:t>
            </a:r>
            <a:r>
              <a:rPr lang="zh-CN" altLang="zh-CN" sz="2200" dirty="0">
                <a:ea typeface="宋体" panose="02010600030101010101" pitchFamily="2" charset="-122"/>
                <a:sym typeface="+mn-ea"/>
              </a:rPr>
              <a:t>模型对</a:t>
            </a:r>
            <a:r>
              <a:rPr lang="en-US" altLang="zh-CN" sz="2200" dirty="0">
                <a:ea typeface="宋体" panose="02010600030101010101" pitchFamily="2" charset="-122"/>
                <a:sym typeface="+mn-ea"/>
              </a:rPr>
              <a:t>movielens</a:t>
            </a:r>
            <a:r>
              <a:rPr lang="zh-CN" altLang="zh-CN" sz="2200" dirty="0">
                <a:ea typeface="宋体" panose="02010600030101010101" pitchFamily="2" charset="-122"/>
                <a:sym typeface="+mn-ea"/>
              </a:rPr>
              <a:t>进行评分预测</a:t>
            </a:r>
          </a:p>
          <a:p>
            <a:pPr marL="0" indent="0">
              <a:lnSpc>
                <a:spcPct val="170000"/>
              </a:lnSpc>
              <a:buNone/>
            </a:pPr>
            <a:endParaRPr lang="en-US" altLang="zh-CN" sz="2200" dirty="0">
              <a:ea typeface="宋体" panose="02010600030101010101" pitchFamily="2" charset="-122"/>
              <a:sym typeface="+mn-ea"/>
            </a:endParaRPr>
          </a:p>
        </p:txBody>
      </p:sp>
    </p:spTree>
    <p:custDataLst>
      <p:tags r:id="rId1"/>
    </p:custData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CTR预估算法-1"/>
          <p:cNvPicPr>
            <a:picLocks noChangeAspect="1"/>
          </p:cNvPicPr>
          <p:nvPr/>
        </p:nvPicPr>
        <p:blipFill>
          <a:blip r:embed="rId3"/>
          <a:stretch>
            <a:fillRect/>
          </a:stretch>
        </p:blipFill>
        <p:spPr>
          <a:xfrm>
            <a:off x="1685925" y="1304925"/>
            <a:ext cx="8820150" cy="4248150"/>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CTR预估算法-2"/>
          <p:cNvPicPr>
            <a:picLocks noChangeAspect="1"/>
          </p:cNvPicPr>
          <p:nvPr/>
        </p:nvPicPr>
        <p:blipFill>
          <a:blip r:embed="rId3"/>
          <a:stretch>
            <a:fillRect/>
          </a:stretch>
        </p:blipFill>
        <p:spPr>
          <a:xfrm>
            <a:off x="1085850" y="1266825"/>
            <a:ext cx="10020300" cy="5600700"/>
          </a:xfrm>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CTR预估算法-3"/>
          <p:cNvPicPr>
            <a:picLocks noChangeAspect="1"/>
          </p:cNvPicPr>
          <p:nvPr/>
        </p:nvPicPr>
        <p:blipFill>
          <a:blip r:embed="rId3"/>
          <a:stretch>
            <a:fillRect/>
          </a:stretch>
        </p:blipFill>
        <p:spPr>
          <a:xfrm>
            <a:off x="1981200" y="1457325"/>
            <a:ext cx="8229600" cy="3943350"/>
          </a:xfrm>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基于流行度的推荐-1"/>
          <p:cNvPicPr>
            <a:picLocks noChangeAspect="1"/>
          </p:cNvPicPr>
          <p:nvPr/>
        </p:nvPicPr>
        <p:blipFill>
          <a:blip r:embed="rId3"/>
          <a:stretch>
            <a:fillRect/>
          </a:stretch>
        </p:blipFill>
        <p:spPr>
          <a:xfrm>
            <a:off x="1304925" y="1476375"/>
            <a:ext cx="9582150" cy="3905250"/>
          </a:xfrm>
          <a:prstGeom prst="rect">
            <a:avLst/>
          </a:prstGeom>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基于流行度的推荐-2"/>
          <p:cNvPicPr>
            <a:picLocks noChangeAspect="1"/>
          </p:cNvPicPr>
          <p:nvPr/>
        </p:nvPicPr>
        <p:blipFill>
          <a:blip r:embed="rId3"/>
          <a:stretch>
            <a:fillRect/>
          </a:stretch>
        </p:blipFill>
        <p:spPr>
          <a:xfrm>
            <a:off x="2066925" y="1781175"/>
            <a:ext cx="8058150" cy="329565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p>
        </p:txBody>
      </p:sp>
      <p:sp>
        <p:nvSpPr>
          <p:cNvPr id="5" name="Content Placeholder 2"/>
          <p:cNvSpPr txBox="1">
            <a:spLocks noGrp="1"/>
          </p:cNvSpPr>
          <p:nvPr/>
        </p:nvSpPr>
        <p:spPr>
          <a:xfrm>
            <a:off x="474980" y="1442720"/>
            <a:ext cx="6428740" cy="49428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算法原理：</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Practical Lessons from Predicting Clicks on Ads at Facebook</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,2014 </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Facebook</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经典</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CTR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预估论文）</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http://quinonero.net/Publications/predicting-clicks-facebook.pdf</a:t>
            </a:r>
          </a:p>
          <a:p>
            <a:pPr algn="just">
              <a:lnSpc>
                <a:spcPct val="150000"/>
              </a:lnSpc>
              <a:spcAft>
                <a:spcPts val="0"/>
              </a:spcAft>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具有stacking思想的二分类器模型，用来解决二分类问题</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通过GBDT将特征进行组合，然后传入给线性分类器</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LR对</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GBDT</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产生的输入数据进行分类（使用</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L1</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正则化防止过拟合）</a:t>
            </a:r>
          </a:p>
          <a:p>
            <a:pPr algn="just">
              <a:lnSpc>
                <a:spcPct val="150000"/>
              </a:lnSpc>
              <a:spcAft>
                <a:spcPts val="0"/>
              </a:spcAft>
            </a:pP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6903720" y="1502410"/>
            <a:ext cx="5094605" cy="3990975"/>
          </a:xfrm>
          <a:prstGeom prst="rect">
            <a:avLst/>
          </a:prstGeom>
        </p:spPr>
      </p:pic>
    </p:spTree>
    <p:custDataLst>
      <p:tags r:id="rId1"/>
    </p:custData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机器学习中的可解释性</a:t>
            </a:r>
            <a:endParaRPr lang="zh-CN" dirty="0">
              <a:ea typeface="宋体" panose="02010600030101010101" pitchFamily="2" charset="-122"/>
            </a:endParaRPr>
          </a:p>
        </p:txBody>
      </p:sp>
      <p:sp>
        <p:nvSpPr>
          <p:cNvPr id="2" name="文本占位符 1"/>
          <p:cNvSpPr>
            <a:spLocks noGrp="1"/>
          </p:cNvSpPr>
          <p:nvPr>
            <p:ph type="body" idx="1"/>
          </p:nvPr>
        </p:nvSpPr>
        <p:spPr>
          <a:xfrm>
            <a:off x="819785" y="1704975"/>
            <a:ext cx="5905500" cy="4204335"/>
          </a:xfrm>
        </p:spPr>
        <p:txBody>
          <a:bodyPr>
            <a:normAutofit fontScale="92500"/>
          </a:bodyPr>
          <a:lstStyle/>
          <a:p>
            <a:pPr marL="0" indent="0">
              <a:lnSpc>
                <a:spcPct val="170000"/>
              </a:lnSpc>
              <a:buNone/>
            </a:pPr>
            <a:r>
              <a:rPr lang="zh-CN" altLang="zh-CN" sz="1600" dirty="0">
                <a:ea typeface="宋体" panose="02010600030101010101" pitchFamily="2" charset="-122"/>
                <a:sym typeface="+mn-ea"/>
              </a:rPr>
              <a:t>信用卡欺诈分析数据集：</a:t>
            </a:r>
          </a:p>
          <a:p>
            <a:pPr>
              <a:lnSpc>
                <a:spcPct val="170000"/>
              </a:lnSpc>
            </a:pPr>
            <a:r>
              <a:rPr lang="zh-CN" altLang="zh-CN" sz="1600" dirty="0">
                <a:ea typeface="宋体" panose="02010600030101010101" pitchFamily="2" charset="-122"/>
                <a:sym typeface="+mn-ea"/>
              </a:rPr>
              <a:t>https://www.kaggle.com/mlg-ulb/creditcardfraud</a:t>
            </a:r>
          </a:p>
          <a:p>
            <a:pPr>
              <a:lnSpc>
                <a:spcPct val="170000"/>
              </a:lnSpc>
            </a:pPr>
            <a:r>
              <a:rPr lang="zh-CN" altLang="zh-CN" sz="1600" dirty="0">
                <a:ea typeface="宋体" panose="02010600030101010101" pitchFamily="2" charset="-122"/>
                <a:sym typeface="+mn-ea"/>
              </a:rPr>
              <a:t>2013年9月份两天时间内的信用卡交易数据</a:t>
            </a:r>
          </a:p>
          <a:p>
            <a:pPr>
              <a:lnSpc>
                <a:spcPct val="170000"/>
              </a:lnSpc>
            </a:pPr>
            <a:r>
              <a:rPr lang="zh-CN" altLang="zh-CN" sz="1600" dirty="0">
                <a:ea typeface="宋体" panose="02010600030101010101" pitchFamily="2" charset="-122"/>
                <a:sym typeface="+mn-ea"/>
              </a:rPr>
              <a:t>284807笔交易，492笔欺诈行为</a:t>
            </a:r>
          </a:p>
          <a:p>
            <a:pPr>
              <a:lnSpc>
                <a:spcPct val="170000"/>
              </a:lnSpc>
            </a:pPr>
            <a:r>
              <a:rPr lang="zh-CN" altLang="zh-CN" sz="1600" dirty="0">
                <a:ea typeface="宋体" panose="02010600030101010101" pitchFamily="2" charset="-122"/>
                <a:sym typeface="+mn-ea"/>
              </a:rPr>
              <a:t>数据样本包括了28个特征V1，V2，……V28，以及交易时间Time和交易金额Amoun</a:t>
            </a:r>
          </a:p>
          <a:p>
            <a:pPr>
              <a:lnSpc>
                <a:spcPct val="170000"/>
              </a:lnSpc>
            </a:pPr>
            <a:r>
              <a:rPr lang="zh-CN" altLang="zh-CN" sz="1600" dirty="0">
                <a:ea typeface="宋体" panose="02010600030101010101" pitchFamily="2" charset="-122"/>
                <a:sym typeface="+mn-ea"/>
              </a:rPr>
              <a:t>因为数据隐私，28个特征值是通过PCA变换得到的结果。</a:t>
            </a:r>
          </a:p>
          <a:p>
            <a:pPr>
              <a:lnSpc>
                <a:spcPct val="170000"/>
              </a:lnSpc>
            </a:pPr>
            <a:r>
              <a:rPr lang="zh-CN" altLang="zh-CN" sz="1600" dirty="0">
                <a:ea typeface="宋体" panose="02010600030101010101" pitchFamily="2" charset="-122"/>
                <a:sym typeface="+mn-ea"/>
              </a:rPr>
              <a:t>字段Class代表该笔交易的分类，Class=0为正常（非欺诈），Class=1代表欺诈。</a:t>
            </a:r>
          </a:p>
          <a:p>
            <a:pPr marL="0" indent="0">
              <a:lnSpc>
                <a:spcPct val="170000"/>
              </a:lnSpc>
              <a:buNone/>
            </a:pPr>
            <a:endParaRPr lang="zh-CN" altLang="zh-CN" sz="1600" dirty="0">
              <a:ea typeface="宋体" panose="02010600030101010101" pitchFamily="2" charset="-122"/>
              <a:sym typeface="+mn-ea"/>
            </a:endParaRPr>
          </a:p>
        </p:txBody>
      </p:sp>
      <p:pic>
        <p:nvPicPr>
          <p:cNvPr id="4" name="图片 3"/>
          <p:cNvPicPr>
            <a:picLocks noChangeAspect="1"/>
          </p:cNvPicPr>
          <p:nvPr/>
        </p:nvPicPr>
        <p:blipFill>
          <a:blip r:embed="rId3"/>
          <a:stretch>
            <a:fillRect/>
          </a:stretch>
        </p:blipFill>
        <p:spPr>
          <a:xfrm>
            <a:off x="6725285" y="1595755"/>
            <a:ext cx="5153025" cy="4423410"/>
          </a:xfrm>
          <a:prstGeom prst="rect">
            <a:avLst/>
          </a:prstGeom>
        </p:spPr>
      </p:pic>
    </p:spTree>
    <p:custDataLst>
      <p:tags r:id="rId1"/>
    </p:custData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机器学习中的可解释性</a:t>
            </a:r>
            <a:endParaRPr lang="zh-CN" dirty="0">
              <a:ea typeface="宋体" panose="02010600030101010101" pitchFamily="2" charset="-122"/>
            </a:endParaRPr>
          </a:p>
        </p:txBody>
      </p:sp>
      <p:sp>
        <p:nvSpPr>
          <p:cNvPr id="2" name="文本占位符 1"/>
          <p:cNvSpPr>
            <a:spLocks noGrp="1"/>
          </p:cNvSpPr>
          <p:nvPr>
            <p:ph type="body" idx="1"/>
          </p:nvPr>
        </p:nvSpPr>
        <p:spPr>
          <a:xfrm>
            <a:off x="819785" y="1144905"/>
            <a:ext cx="6151245" cy="5600065"/>
          </a:xfrm>
        </p:spPr>
        <p:txBody>
          <a:bodyPr>
            <a:normAutofit fontScale="90000"/>
          </a:bodyPr>
          <a:lstStyle/>
          <a:p>
            <a:pPr marL="0" indent="0">
              <a:lnSpc>
                <a:spcPct val="170000"/>
              </a:lnSpc>
              <a:buNone/>
            </a:pPr>
            <a:r>
              <a:rPr lang="zh-CN" altLang="zh-CN" sz="1600" dirty="0">
                <a:ea typeface="宋体" panose="02010600030101010101" pitchFamily="2" charset="-122"/>
                <a:sym typeface="+mn-ea"/>
              </a:rPr>
              <a:t># 数据加载</a:t>
            </a:r>
          </a:p>
          <a:p>
            <a:pPr marL="0" indent="0">
              <a:lnSpc>
                <a:spcPct val="170000"/>
              </a:lnSpc>
              <a:buNone/>
            </a:pPr>
            <a:r>
              <a:rPr lang="zh-CN" altLang="zh-CN" sz="1600" dirty="0">
                <a:ea typeface="宋体" panose="02010600030101010101" pitchFamily="2" charset="-122"/>
                <a:sym typeface="+mn-ea"/>
              </a:rPr>
              <a:t>data = pd.read_csv('./creditcard.csv')</a:t>
            </a:r>
          </a:p>
          <a:p>
            <a:pPr marL="0" indent="0">
              <a:lnSpc>
                <a:spcPct val="170000"/>
              </a:lnSpc>
              <a:buNone/>
            </a:pPr>
            <a:r>
              <a:rPr lang="zh-CN" altLang="zh-CN" sz="1600" dirty="0">
                <a:ea typeface="宋体" panose="02010600030101010101" pitchFamily="2" charset="-122"/>
                <a:sym typeface="+mn-ea"/>
              </a:rPr>
              <a:t># 数据探索</a:t>
            </a:r>
          </a:p>
          <a:p>
            <a:pPr marL="0" indent="0">
              <a:lnSpc>
                <a:spcPct val="170000"/>
              </a:lnSpc>
              <a:buNone/>
            </a:pPr>
            <a:r>
              <a:rPr lang="zh-CN" altLang="zh-CN" sz="1600" dirty="0">
                <a:ea typeface="宋体" panose="02010600030101010101" pitchFamily="2" charset="-122"/>
                <a:sym typeface="+mn-ea"/>
              </a:rPr>
              <a:t>print(data.describe())</a:t>
            </a:r>
          </a:p>
          <a:p>
            <a:pPr marL="0" indent="0">
              <a:lnSpc>
                <a:spcPct val="170000"/>
              </a:lnSpc>
              <a:buNone/>
            </a:pPr>
            <a:r>
              <a:rPr lang="zh-CN" altLang="zh-CN" sz="1600" dirty="0">
                <a:ea typeface="宋体" panose="02010600030101010101" pitchFamily="2" charset="-122"/>
                <a:sym typeface="+mn-ea"/>
              </a:rPr>
              <a:t># 设置plt正确显示中文</a:t>
            </a:r>
          </a:p>
          <a:p>
            <a:pPr marL="0" indent="0">
              <a:lnSpc>
                <a:spcPct val="170000"/>
              </a:lnSpc>
              <a:buNone/>
            </a:pPr>
            <a:r>
              <a:rPr lang="zh-CN" altLang="zh-CN" sz="1600" dirty="0">
                <a:ea typeface="宋体" panose="02010600030101010101" pitchFamily="2" charset="-122"/>
                <a:sym typeface="+mn-ea"/>
              </a:rPr>
              <a:t>plt.rcParams['font.sans-serif'] = ['SimHei']</a:t>
            </a:r>
          </a:p>
          <a:p>
            <a:pPr marL="0" indent="0">
              <a:lnSpc>
                <a:spcPct val="170000"/>
              </a:lnSpc>
              <a:buNone/>
            </a:pPr>
            <a:r>
              <a:rPr lang="zh-CN" altLang="zh-CN" sz="1600" dirty="0">
                <a:ea typeface="宋体" panose="02010600030101010101" pitchFamily="2" charset="-122"/>
                <a:sym typeface="+mn-ea"/>
              </a:rPr>
              <a:t># 绘制类别分布</a:t>
            </a:r>
          </a:p>
          <a:p>
            <a:pPr marL="0" indent="0">
              <a:lnSpc>
                <a:spcPct val="170000"/>
              </a:lnSpc>
              <a:buNone/>
            </a:pPr>
            <a:r>
              <a:rPr lang="zh-CN" altLang="zh-CN" sz="1600" dirty="0">
                <a:ea typeface="宋体" panose="02010600030101010101" pitchFamily="2" charset="-122"/>
                <a:sym typeface="+mn-ea"/>
              </a:rPr>
              <a:t>plt.figure()</a:t>
            </a:r>
          </a:p>
          <a:p>
            <a:pPr marL="0" indent="0">
              <a:lnSpc>
                <a:spcPct val="170000"/>
              </a:lnSpc>
              <a:buNone/>
            </a:pPr>
            <a:r>
              <a:rPr lang="zh-CN" altLang="zh-CN" sz="1600" dirty="0">
                <a:ea typeface="宋体" panose="02010600030101010101" pitchFamily="2" charset="-122"/>
                <a:sym typeface="+mn-ea"/>
              </a:rPr>
              <a:t>ax = sns.countplot(x = 'Class', data = data)</a:t>
            </a:r>
          </a:p>
          <a:p>
            <a:pPr marL="0" indent="0">
              <a:lnSpc>
                <a:spcPct val="170000"/>
              </a:lnSpc>
              <a:buNone/>
            </a:pPr>
            <a:r>
              <a:rPr lang="zh-CN" altLang="zh-CN" sz="1600" dirty="0">
                <a:ea typeface="宋体" panose="02010600030101010101" pitchFamily="2" charset="-122"/>
                <a:sym typeface="+mn-ea"/>
              </a:rPr>
              <a:t>plt.title('类别分布')</a:t>
            </a:r>
          </a:p>
          <a:p>
            <a:pPr marL="0" indent="0">
              <a:lnSpc>
                <a:spcPct val="170000"/>
              </a:lnSpc>
              <a:buNone/>
            </a:pPr>
            <a:r>
              <a:rPr lang="zh-CN" altLang="zh-CN" sz="1600" dirty="0">
                <a:ea typeface="宋体" panose="02010600030101010101" pitchFamily="2" charset="-122"/>
                <a:sym typeface="+mn-ea"/>
              </a:rPr>
              <a:t>plt.show()</a:t>
            </a:r>
          </a:p>
          <a:p>
            <a:pPr marL="0" indent="0">
              <a:lnSpc>
                <a:spcPct val="170000"/>
              </a:lnSpc>
              <a:buNone/>
            </a:pPr>
            <a:endParaRPr lang="zh-CN" altLang="zh-CN" sz="1600" dirty="0">
              <a:ea typeface="宋体" panose="02010600030101010101" pitchFamily="2" charset="-122"/>
              <a:sym typeface="+mn-ea"/>
            </a:endParaRPr>
          </a:p>
        </p:txBody>
      </p:sp>
      <p:pic>
        <p:nvPicPr>
          <p:cNvPr id="3" name="图片 2"/>
          <p:cNvPicPr>
            <a:picLocks noChangeAspect="1"/>
          </p:cNvPicPr>
          <p:nvPr/>
        </p:nvPicPr>
        <p:blipFill>
          <a:blip r:embed="rId3"/>
          <a:stretch>
            <a:fillRect/>
          </a:stretch>
        </p:blipFill>
        <p:spPr>
          <a:xfrm>
            <a:off x="6971030" y="3638550"/>
            <a:ext cx="3373120" cy="2607945"/>
          </a:xfrm>
          <a:prstGeom prst="rect">
            <a:avLst/>
          </a:prstGeom>
        </p:spPr>
      </p:pic>
      <p:pic>
        <p:nvPicPr>
          <p:cNvPr id="5" name="图片 4"/>
          <p:cNvPicPr>
            <a:picLocks noChangeAspect="1"/>
          </p:cNvPicPr>
          <p:nvPr/>
        </p:nvPicPr>
        <p:blipFill>
          <a:blip r:embed="rId4"/>
          <a:stretch>
            <a:fillRect/>
          </a:stretch>
        </p:blipFill>
        <p:spPr>
          <a:xfrm>
            <a:off x="6174740" y="1491615"/>
            <a:ext cx="5314950" cy="1571625"/>
          </a:xfrm>
          <a:prstGeom prst="rect">
            <a:avLst/>
          </a:prstGeom>
        </p:spPr>
      </p:pic>
    </p:spTree>
    <p:custDataLst>
      <p:tags r:id="rId1"/>
    </p:custData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机器学习中的可解释性</a:t>
            </a:r>
            <a:endParaRPr lang="zh-CN" dirty="0">
              <a:ea typeface="宋体" panose="02010600030101010101" pitchFamily="2" charset="-122"/>
            </a:endParaRPr>
          </a:p>
        </p:txBody>
      </p:sp>
      <p:sp>
        <p:nvSpPr>
          <p:cNvPr id="2" name="文本占位符 1"/>
          <p:cNvSpPr>
            <a:spLocks noGrp="1"/>
          </p:cNvSpPr>
          <p:nvPr>
            <p:ph type="body" idx="1"/>
          </p:nvPr>
        </p:nvSpPr>
        <p:spPr>
          <a:xfrm>
            <a:off x="819785" y="1144905"/>
            <a:ext cx="6269355" cy="5697220"/>
          </a:xfrm>
        </p:spPr>
        <p:txBody>
          <a:bodyPr>
            <a:normAutofit fontScale="92500"/>
          </a:bodyPr>
          <a:lstStyle/>
          <a:p>
            <a:pPr marL="0" indent="0">
              <a:lnSpc>
                <a:spcPct val="170000"/>
              </a:lnSpc>
              <a:buNone/>
            </a:pPr>
            <a:r>
              <a:rPr lang="zh-CN" altLang="zh-CN" sz="1200" dirty="0">
                <a:ea typeface="宋体" panose="02010600030101010101" pitchFamily="2" charset="-122"/>
                <a:sym typeface="+mn-ea"/>
              </a:rPr>
              <a:t># 显示交易笔数，欺诈交易笔数</a:t>
            </a:r>
          </a:p>
          <a:p>
            <a:pPr marL="0" indent="0">
              <a:lnSpc>
                <a:spcPct val="170000"/>
              </a:lnSpc>
              <a:buNone/>
            </a:pPr>
            <a:r>
              <a:rPr lang="zh-CN" altLang="zh-CN" sz="1200" dirty="0">
                <a:ea typeface="宋体" panose="02010600030101010101" pitchFamily="2" charset="-122"/>
                <a:sym typeface="+mn-ea"/>
              </a:rPr>
              <a:t>num = len(data)</a:t>
            </a:r>
          </a:p>
          <a:p>
            <a:pPr marL="0" indent="0">
              <a:lnSpc>
                <a:spcPct val="170000"/>
              </a:lnSpc>
              <a:buNone/>
            </a:pPr>
            <a:r>
              <a:rPr lang="zh-CN" altLang="zh-CN" sz="1200" dirty="0">
                <a:ea typeface="宋体" panose="02010600030101010101" pitchFamily="2" charset="-122"/>
                <a:sym typeface="+mn-ea"/>
              </a:rPr>
              <a:t>num_fraud = len(data[data['Class']==1]) </a:t>
            </a:r>
          </a:p>
          <a:p>
            <a:pPr marL="0" indent="0">
              <a:lnSpc>
                <a:spcPct val="170000"/>
              </a:lnSpc>
              <a:buNone/>
            </a:pPr>
            <a:r>
              <a:rPr lang="en-US" altLang="zh-CN" sz="1200" dirty="0">
                <a:ea typeface="宋体" panose="02010600030101010101" pitchFamily="2" charset="-122"/>
                <a:sym typeface="+mn-ea"/>
              </a:rPr>
              <a:t>……</a:t>
            </a:r>
          </a:p>
          <a:p>
            <a:pPr marL="0" indent="0">
              <a:lnSpc>
                <a:spcPct val="170000"/>
              </a:lnSpc>
              <a:buNone/>
            </a:pPr>
            <a:r>
              <a:rPr lang="zh-CN" altLang="zh-CN" sz="1200" dirty="0">
                <a:ea typeface="宋体" panose="02010600030101010101" pitchFamily="2" charset="-122"/>
                <a:sym typeface="+mn-ea"/>
              </a:rPr>
              <a:t># 欺诈和正常交易可视化</a:t>
            </a:r>
          </a:p>
          <a:p>
            <a:pPr marL="0" indent="0">
              <a:lnSpc>
                <a:spcPct val="170000"/>
              </a:lnSpc>
              <a:buNone/>
            </a:pPr>
            <a:r>
              <a:rPr lang="zh-CN" altLang="zh-CN" sz="1200" dirty="0">
                <a:ea typeface="宋体" panose="02010600030101010101" pitchFamily="2" charset="-122"/>
                <a:sym typeface="+mn-ea"/>
              </a:rPr>
              <a:t>f, (ax1, ax2) = plt.subplots(2, 1, sharex=True, figsize=(15,8))</a:t>
            </a:r>
          </a:p>
          <a:p>
            <a:pPr marL="0" indent="0">
              <a:lnSpc>
                <a:spcPct val="170000"/>
              </a:lnSpc>
              <a:buNone/>
            </a:pPr>
            <a:r>
              <a:rPr lang="zh-CN" altLang="zh-CN" sz="1200" dirty="0">
                <a:ea typeface="宋体" panose="02010600030101010101" pitchFamily="2" charset="-122"/>
                <a:sym typeface="+mn-ea"/>
              </a:rPr>
              <a:t>bins = 50</a:t>
            </a:r>
          </a:p>
          <a:p>
            <a:pPr marL="0" indent="0">
              <a:lnSpc>
                <a:spcPct val="170000"/>
              </a:lnSpc>
              <a:buNone/>
            </a:pPr>
            <a:r>
              <a:rPr lang="zh-CN" altLang="zh-CN" sz="1200" dirty="0">
                <a:ea typeface="宋体" panose="02010600030101010101" pitchFamily="2" charset="-122"/>
                <a:sym typeface="+mn-ea"/>
              </a:rPr>
              <a:t>ax1.hist(data.Time[data.Class == 1], bins = bins, color = 'deeppink')</a:t>
            </a:r>
          </a:p>
          <a:p>
            <a:pPr marL="0" indent="0">
              <a:lnSpc>
                <a:spcPct val="170000"/>
              </a:lnSpc>
              <a:buNone/>
            </a:pPr>
            <a:r>
              <a:rPr lang="zh-CN" altLang="zh-CN" sz="1200" dirty="0">
                <a:ea typeface="宋体" panose="02010600030101010101" pitchFamily="2" charset="-122"/>
                <a:sym typeface="+mn-ea"/>
              </a:rPr>
              <a:t>ax1.set_title('诈骗交易')</a:t>
            </a:r>
          </a:p>
          <a:p>
            <a:pPr marL="0" indent="0">
              <a:lnSpc>
                <a:spcPct val="170000"/>
              </a:lnSpc>
              <a:buNone/>
            </a:pPr>
            <a:r>
              <a:rPr lang="zh-CN" altLang="zh-CN" sz="1200" dirty="0">
                <a:ea typeface="宋体" panose="02010600030101010101" pitchFamily="2" charset="-122"/>
                <a:sym typeface="+mn-ea"/>
              </a:rPr>
              <a:t>ax2.hist(data.Time[data.Class == 0], bins = bins, color = 'deepskyblue')</a:t>
            </a:r>
          </a:p>
          <a:p>
            <a:pPr marL="0" indent="0">
              <a:lnSpc>
                <a:spcPct val="170000"/>
              </a:lnSpc>
              <a:buNone/>
            </a:pPr>
            <a:r>
              <a:rPr lang="zh-CN" altLang="zh-CN" sz="1200" dirty="0">
                <a:ea typeface="宋体" panose="02010600030101010101" pitchFamily="2" charset="-122"/>
                <a:sym typeface="+mn-ea"/>
              </a:rPr>
              <a:t>ax2.set_title('正常交易')</a:t>
            </a:r>
          </a:p>
          <a:p>
            <a:pPr marL="0" indent="0">
              <a:lnSpc>
                <a:spcPct val="170000"/>
              </a:lnSpc>
              <a:buNone/>
            </a:pPr>
            <a:r>
              <a:rPr lang="zh-CN" altLang="zh-CN" sz="1200" dirty="0">
                <a:ea typeface="宋体" panose="02010600030101010101" pitchFamily="2" charset="-122"/>
                <a:sym typeface="+mn-ea"/>
              </a:rPr>
              <a:t>plt.xlabel('时间')</a:t>
            </a:r>
          </a:p>
          <a:p>
            <a:pPr marL="0" indent="0">
              <a:lnSpc>
                <a:spcPct val="170000"/>
              </a:lnSpc>
              <a:buNone/>
            </a:pPr>
            <a:r>
              <a:rPr lang="zh-CN" altLang="zh-CN" sz="1200" dirty="0">
                <a:ea typeface="宋体" panose="02010600030101010101" pitchFamily="2" charset="-122"/>
                <a:sym typeface="+mn-ea"/>
              </a:rPr>
              <a:t>plt.ylabel('交易次数')</a:t>
            </a:r>
          </a:p>
          <a:p>
            <a:pPr marL="0" indent="0">
              <a:lnSpc>
                <a:spcPct val="170000"/>
              </a:lnSpc>
              <a:buNone/>
            </a:pPr>
            <a:r>
              <a:rPr lang="zh-CN" altLang="zh-CN" sz="1200" dirty="0">
                <a:ea typeface="宋体" panose="02010600030101010101" pitchFamily="2" charset="-122"/>
                <a:sym typeface="+mn-ea"/>
              </a:rPr>
              <a:t>plt.show()</a:t>
            </a:r>
          </a:p>
        </p:txBody>
      </p:sp>
      <p:pic>
        <p:nvPicPr>
          <p:cNvPr id="4" name="图片 3"/>
          <p:cNvPicPr>
            <a:picLocks noChangeAspect="1"/>
          </p:cNvPicPr>
          <p:nvPr/>
        </p:nvPicPr>
        <p:blipFill>
          <a:blip r:embed="rId3"/>
          <a:stretch>
            <a:fillRect/>
          </a:stretch>
        </p:blipFill>
        <p:spPr>
          <a:xfrm>
            <a:off x="5386705" y="1687830"/>
            <a:ext cx="6650355" cy="3651885"/>
          </a:xfrm>
          <a:prstGeom prst="rect">
            <a:avLst/>
          </a:prstGeom>
        </p:spPr>
      </p:pic>
      <p:pic>
        <p:nvPicPr>
          <p:cNvPr id="6" name="图片 5"/>
          <p:cNvPicPr>
            <a:picLocks noChangeAspect="1"/>
          </p:cNvPicPr>
          <p:nvPr/>
        </p:nvPicPr>
        <p:blipFill>
          <a:blip r:embed="rId4"/>
          <a:stretch>
            <a:fillRect/>
          </a:stretch>
        </p:blipFill>
        <p:spPr>
          <a:xfrm>
            <a:off x="8227695" y="5531485"/>
            <a:ext cx="1714500" cy="514350"/>
          </a:xfrm>
          <a:prstGeom prst="rect">
            <a:avLst/>
          </a:prstGeom>
        </p:spPr>
      </p:pic>
    </p:spTree>
    <p:custDataLst>
      <p:tags r:id="rId1"/>
    </p:custData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机器学习中的可解释性</a:t>
            </a:r>
            <a:endParaRPr lang="zh-CN" dirty="0">
              <a:ea typeface="宋体" panose="02010600030101010101" pitchFamily="2" charset="-122"/>
            </a:endParaRPr>
          </a:p>
        </p:txBody>
      </p:sp>
      <p:sp>
        <p:nvSpPr>
          <p:cNvPr id="2" name="文本占位符 1"/>
          <p:cNvSpPr>
            <a:spLocks noGrp="1"/>
          </p:cNvSpPr>
          <p:nvPr>
            <p:ph type="body" idx="1"/>
          </p:nvPr>
        </p:nvSpPr>
        <p:spPr>
          <a:xfrm>
            <a:off x="436880" y="1144905"/>
            <a:ext cx="5817235" cy="5589270"/>
          </a:xfrm>
        </p:spPr>
        <p:txBody>
          <a:bodyPr>
            <a:normAutofit fontScale="90000" lnSpcReduction="10000"/>
          </a:bodyPr>
          <a:lstStyle/>
          <a:p>
            <a:pPr marL="0" indent="0">
              <a:lnSpc>
                <a:spcPct val="170000"/>
              </a:lnSpc>
              <a:buNone/>
            </a:pPr>
            <a:r>
              <a:rPr lang="zh-CN" altLang="zh-CN" sz="1200" dirty="0">
                <a:ea typeface="宋体" panose="02010600030101010101" pitchFamily="2" charset="-122"/>
                <a:sym typeface="+mn-ea"/>
              </a:rPr>
              <a:t># 对Amount进行数据规范化</a:t>
            </a:r>
          </a:p>
          <a:p>
            <a:pPr marL="0" indent="0">
              <a:lnSpc>
                <a:spcPct val="170000"/>
              </a:lnSpc>
              <a:buNone/>
            </a:pPr>
            <a:r>
              <a:rPr lang="zh-CN" altLang="zh-CN" sz="1200" dirty="0">
                <a:ea typeface="宋体" panose="02010600030101010101" pitchFamily="2" charset="-122"/>
                <a:sym typeface="+mn-ea"/>
              </a:rPr>
              <a:t>data['Amount_Norm'] = StandardScaler().fit_transform(data['Amount'].values.reshape(-1,1))</a:t>
            </a:r>
          </a:p>
          <a:p>
            <a:pPr marL="0" indent="0">
              <a:lnSpc>
                <a:spcPct val="170000"/>
              </a:lnSpc>
              <a:buNone/>
            </a:pPr>
            <a:r>
              <a:rPr lang="zh-CN" altLang="zh-CN" sz="1200" dirty="0">
                <a:ea typeface="宋体" panose="02010600030101010101" pitchFamily="2" charset="-122"/>
                <a:sym typeface="+mn-ea"/>
              </a:rPr>
              <a:t># 特征选择</a:t>
            </a:r>
          </a:p>
          <a:p>
            <a:pPr marL="0" indent="0">
              <a:lnSpc>
                <a:spcPct val="170000"/>
              </a:lnSpc>
              <a:buNone/>
            </a:pPr>
            <a:r>
              <a:rPr lang="zh-CN" altLang="zh-CN" sz="1200" dirty="0">
                <a:ea typeface="宋体" panose="02010600030101010101" pitchFamily="2" charset="-122"/>
                <a:sym typeface="+mn-ea"/>
              </a:rPr>
              <a:t>y = np.array(data.Class.tolist())</a:t>
            </a:r>
          </a:p>
          <a:p>
            <a:pPr marL="0" indent="0">
              <a:lnSpc>
                <a:spcPct val="170000"/>
              </a:lnSpc>
              <a:buNone/>
            </a:pPr>
            <a:r>
              <a:rPr lang="zh-CN" altLang="zh-CN" sz="1200" dirty="0">
                <a:ea typeface="宋体" panose="02010600030101010101" pitchFamily="2" charset="-122"/>
                <a:sym typeface="+mn-ea"/>
              </a:rPr>
              <a:t>data = data.drop(['Time','Amount','Class'],axis=1)</a:t>
            </a:r>
          </a:p>
          <a:p>
            <a:pPr marL="0" indent="0">
              <a:lnSpc>
                <a:spcPct val="170000"/>
              </a:lnSpc>
              <a:buNone/>
            </a:pPr>
            <a:r>
              <a:rPr lang="zh-CN" altLang="zh-CN" sz="1200" dirty="0">
                <a:ea typeface="宋体" panose="02010600030101010101" pitchFamily="2" charset="-122"/>
                <a:sym typeface="+mn-ea"/>
              </a:rPr>
              <a:t>X = np.array(data.as_matrix())</a:t>
            </a:r>
          </a:p>
          <a:p>
            <a:pPr marL="0" indent="0">
              <a:lnSpc>
                <a:spcPct val="170000"/>
              </a:lnSpc>
              <a:buNone/>
            </a:pPr>
            <a:r>
              <a:rPr lang="zh-CN" altLang="zh-CN" sz="1200" dirty="0">
                <a:ea typeface="宋体" panose="02010600030101010101" pitchFamily="2" charset="-122"/>
                <a:sym typeface="+mn-ea"/>
              </a:rPr>
              <a:t># 准备训练集和测试集</a:t>
            </a:r>
          </a:p>
          <a:p>
            <a:pPr marL="0" indent="0">
              <a:lnSpc>
                <a:spcPct val="170000"/>
              </a:lnSpc>
              <a:buNone/>
            </a:pPr>
            <a:r>
              <a:rPr lang="zh-CN" altLang="zh-CN" sz="1200" dirty="0">
                <a:ea typeface="宋体" panose="02010600030101010101" pitchFamily="2" charset="-122"/>
                <a:sym typeface="+mn-ea"/>
              </a:rPr>
              <a:t>train_x, test_x, train_y, test_y = train_test_split (X, y, test_size = 0.1, random_state = 33)</a:t>
            </a:r>
          </a:p>
          <a:p>
            <a:pPr marL="0" indent="0">
              <a:lnSpc>
                <a:spcPct val="170000"/>
              </a:lnSpc>
              <a:buNone/>
            </a:pPr>
            <a:r>
              <a:rPr lang="zh-CN" altLang="zh-CN" sz="1200" dirty="0">
                <a:ea typeface="宋体" panose="02010600030101010101" pitchFamily="2" charset="-122"/>
                <a:sym typeface="+mn-ea"/>
              </a:rPr>
              <a:t># 逻辑回归分类</a:t>
            </a:r>
          </a:p>
          <a:p>
            <a:pPr marL="0" indent="0">
              <a:lnSpc>
                <a:spcPct val="170000"/>
              </a:lnSpc>
              <a:buNone/>
            </a:pPr>
            <a:r>
              <a:rPr lang="zh-CN" altLang="zh-CN" sz="1200" dirty="0">
                <a:ea typeface="宋体" panose="02010600030101010101" pitchFamily="2" charset="-122"/>
                <a:sym typeface="+mn-ea"/>
              </a:rPr>
              <a:t>clf = LogisticRegression()</a:t>
            </a:r>
          </a:p>
          <a:p>
            <a:pPr marL="0" indent="0">
              <a:lnSpc>
                <a:spcPct val="170000"/>
              </a:lnSpc>
              <a:buNone/>
            </a:pPr>
            <a:r>
              <a:rPr lang="zh-CN" altLang="zh-CN" sz="1200" dirty="0">
                <a:ea typeface="宋体" panose="02010600030101010101" pitchFamily="2" charset="-122"/>
                <a:sym typeface="+mn-ea"/>
              </a:rPr>
              <a:t>clf.fit(train_x, train_y)</a:t>
            </a:r>
          </a:p>
          <a:p>
            <a:pPr marL="0" indent="0">
              <a:lnSpc>
                <a:spcPct val="170000"/>
              </a:lnSpc>
              <a:buNone/>
            </a:pPr>
            <a:r>
              <a:rPr lang="zh-CN" altLang="zh-CN" sz="1200" dirty="0">
                <a:ea typeface="宋体" panose="02010600030101010101" pitchFamily="2" charset="-122"/>
                <a:sym typeface="+mn-ea"/>
              </a:rPr>
              <a:t>predict_y = clf.predict(test_x)</a:t>
            </a:r>
          </a:p>
          <a:p>
            <a:pPr marL="0" indent="0">
              <a:lnSpc>
                <a:spcPct val="170000"/>
              </a:lnSpc>
              <a:buNone/>
            </a:pPr>
            <a:r>
              <a:rPr lang="zh-CN" altLang="zh-CN" sz="1200" dirty="0">
                <a:ea typeface="宋体" panose="02010600030101010101" pitchFamily="2" charset="-122"/>
                <a:sym typeface="+mn-ea"/>
              </a:rPr>
              <a:t># 预测样本的置信分数</a:t>
            </a:r>
          </a:p>
          <a:p>
            <a:pPr marL="0" indent="0">
              <a:lnSpc>
                <a:spcPct val="170000"/>
              </a:lnSpc>
              <a:buNone/>
            </a:pPr>
            <a:r>
              <a:rPr lang="zh-CN" altLang="zh-CN" sz="1200" dirty="0">
                <a:ea typeface="宋体" panose="02010600030101010101" pitchFamily="2" charset="-122"/>
                <a:sym typeface="+mn-ea"/>
              </a:rPr>
              <a:t>y_score = clf.decision_function(test_x)  </a:t>
            </a:r>
          </a:p>
          <a:p>
            <a:pPr marL="0" indent="0">
              <a:lnSpc>
                <a:spcPct val="170000"/>
              </a:lnSpc>
              <a:buNone/>
            </a:pPr>
            <a:endParaRPr lang="zh-CN" altLang="zh-CN" sz="1200" dirty="0">
              <a:ea typeface="宋体" panose="02010600030101010101" pitchFamily="2" charset="-122"/>
              <a:sym typeface="+mn-ea"/>
            </a:endParaRPr>
          </a:p>
        </p:txBody>
      </p:sp>
      <p:sp>
        <p:nvSpPr>
          <p:cNvPr id="5" name="文本框 4"/>
          <p:cNvSpPr txBox="1"/>
          <p:nvPr/>
        </p:nvSpPr>
        <p:spPr>
          <a:xfrm>
            <a:off x="6370320" y="1144905"/>
            <a:ext cx="6003925" cy="16573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70000"/>
              </a:lnSpc>
              <a:buNone/>
            </a:pPr>
            <a:r>
              <a:rPr lang="zh-CN" altLang="zh-CN" sz="1200" dirty="0">
                <a:ea typeface="宋体" panose="02010600030101010101" pitchFamily="2" charset="-122"/>
                <a:sym typeface="+mn-ea"/>
              </a:rPr>
              <a:t># 计算混淆矩阵，并显示</a:t>
            </a:r>
          </a:p>
          <a:p>
            <a:pPr marL="0" indent="0">
              <a:lnSpc>
                <a:spcPct val="170000"/>
              </a:lnSpc>
              <a:buNone/>
            </a:pPr>
            <a:r>
              <a:rPr lang="zh-CN" altLang="zh-CN" sz="1200" dirty="0">
                <a:ea typeface="宋体" panose="02010600030101010101" pitchFamily="2" charset="-122"/>
                <a:sym typeface="+mn-ea"/>
              </a:rPr>
              <a:t>cm = confusion_matrix(test_y, predict_y)</a:t>
            </a:r>
          </a:p>
          <a:p>
            <a:pPr marL="0" indent="0">
              <a:lnSpc>
                <a:spcPct val="170000"/>
              </a:lnSpc>
              <a:buNone/>
            </a:pPr>
            <a:r>
              <a:rPr lang="zh-CN" altLang="zh-CN" sz="1200" dirty="0">
                <a:ea typeface="宋体" panose="02010600030101010101" pitchFamily="2" charset="-122"/>
                <a:sym typeface="+mn-ea"/>
              </a:rPr>
              <a:t>class_names = [0,1]</a:t>
            </a:r>
          </a:p>
          <a:p>
            <a:pPr marL="0" indent="0">
              <a:lnSpc>
                <a:spcPct val="170000"/>
              </a:lnSpc>
              <a:buNone/>
            </a:pPr>
            <a:r>
              <a:rPr lang="zh-CN" altLang="zh-CN" sz="1200" dirty="0">
                <a:ea typeface="宋体" panose="02010600030101010101" pitchFamily="2" charset="-122"/>
                <a:sym typeface="+mn-ea"/>
              </a:rPr>
              <a:t># 显示混淆矩阵</a:t>
            </a:r>
          </a:p>
          <a:p>
            <a:pPr marL="0" indent="0">
              <a:lnSpc>
                <a:spcPct val="170000"/>
              </a:lnSpc>
              <a:buNone/>
            </a:pPr>
            <a:r>
              <a:rPr lang="zh-CN" altLang="zh-CN" sz="1200" dirty="0">
                <a:ea typeface="宋体" panose="02010600030101010101" pitchFamily="2" charset="-122"/>
                <a:sym typeface="+mn-ea"/>
              </a:rPr>
              <a:t>plot_confusion_matrix(cm, classes = class_names, title = '逻辑回归 混淆矩阵')</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7" name="图片 6"/>
          <p:cNvPicPr>
            <a:picLocks noChangeAspect="1"/>
          </p:cNvPicPr>
          <p:nvPr/>
        </p:nvPicPr>
        <p:blipFill>
          <a:blip r:embed="rId3"/>
          <a:stretch>
            <a:fillRect/>
          </a:stretch>
        </p:blipFill>
        <p:spPr>
          <a:xfrm>
            <a:off x="6254115" y="2957195"/>
            <a:ext cx="5303520" cy="3484245"/>
          </a:xfrm>
          <a:prstGeom prst="rect">
            <a:avLst/>
          </a:prstGeom>
        </p:spPr>
      </p:pic>
    </p:spTree>
    <p:custDataLst>
      <p:tags r:id="rId1"/>
    </p:custData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机器学习中的可解释性</a:t>
            </a:r>
            <a:endParaRPr lang="zh-CN" dirty="0">
              <a:ea typeface="宋体" panose="02010600030101010101" pitchFamily="2" charset="-122"/>
            </a:endParaRPr>
          </a:p>
        </p:txBody>
      </p:sp>
      <p:sp>
        <p:nvSpPr>
          <p:cNvPr id="2" name="文本占位符 1"/>
          <p:cNvSpPr>
            <a:spLocks noGrp="1"/>
          </p:cNvSpPr>
          <p:nvPr>
            <p:ph type="body" idx="1"/>
          </p:nvPr>
        </p:nvSpPr>
        <p:spPr>
          <a:xfrm>
            <a:off x="436880" y="1144905"/>
            <a:ext cx="5817235" cy="5589270"/>
          </a:xfrm>
        </p:spPr>
        <p:txBody>
          <a:bodyPr>
            <a:normAutofit fontScale="97500" lnSpcReduction="10000"/>
          </a:bodyPr>
          <a:lstStyle/>
          <a:p>
            <a:pPr marL="0" indent="0">
              <a:lnSpc>
                <a:spcPct val="170000"/>
              </a:lnSpc>
              <a:buNone/>
            </a:pPr>
            <a:r>
              <a:rPr lang="zh-CN" altLang="zh-CN" sz="1200" dirty="0">
                <a:ea typeface="宋体" panose="02010600030101010101" pitchFamily="2" charset="-122"/>
                <a:sym typeface="+mn-ea"/>
              </a:rPr>
              <a:t>def show_metrics():</a:t>
            </a:r>
          </a:p>
          <a:p>
            <a:pPr marL="0" indent="0">
              <a:lnSpc>
                <a:spcPct val="170000"/>
              </a:lnSpc>
              <a:buNone/>
            </a:pPr>
            <a:r>
              <a:rPr lang="zh-CN" altLang="zh-CN" sz="1200" dirty="0">
                <a:ea typeface="宋体" panose="02010600030101010101" pitchFamily="2" charset="-122"/>
                <a:sym typeface="+mn-ea"/>
              </a:rPr>
              <a:t>    tp = cm[1,1]</a:t>
            </a:r>
          </a:p>
          <a:p>
            <a:pPr marL="0" indent="0">
              <a:lnSpc>
                <a:spcPct val="170000"/>
              </a:lnSpc>
              <a:buNone/>
            </a:pPr>
            <a:r>
              <a:rPr lang="zh-CN" altLang="zh-CN" sz="1200" dirty="0">
                <a:ea typeface="宋体" panose="02010600030101010101" pitchFamily="2" charset="-122"/>
                <a:sym typeface="+mn-ea"/>
              </a:rPr>
              <a:t>    fn = cm[1,0]</a:t>
            </a:r>
          </a:p>
          <a:p>
            <a:pPr marL="0" indent="0">
              <a:lnSpc>
                <a:spcPct val="170000"/>
              </a:lnSpc>
              <a:buNone/>
            </a:pPr>
            <a:r>
              <a:rPr lang="zh-CN" altLang="zh-CN" sz="1200" dirty="0">
                <a:ea typeface="宋体" panose="02010600030101010101" pitchFamily="2" charset="-122"/>
                <a:sym typeface="+mn-ea"/>
              </a:rPr>
              <a:t>    fp = cm[0,1]</a:t>
            </a:r>
          </a:p>
          <a:p>
            <a:pPr marL="0" indent="0">
              <a:lnSpc>
                <a:spcPct val="170000"/>
              </a:lnSpc>
              <a:buNone/>
            </a:pPr>
            <a:r>
              <a:rPr lang="zh-CN" altLang="zh-CN" sz="1200" dirty="0">
                <a:ea typeface="宋体" panose="02010600030101010101" pitchFamily="2" charset="-122"/>
                <a:sym typeface="+mn-ea"/>
              </a:rPr>
              <a:t>    tn = cm[0,0]</a:t>
            </a:r>
          </a:p>
          <a:p>
            <a:pPr marL="0" indent="0">
              <a:lnSpc>
                <a:spcPct val="170000"/>
              </a:lnSpc>
              <a:buNone/>
            </a:pPr>
            <a:r>
              <a:rPr lang="zh-CN" altLang="zh-CN" sz="1200" dirty="0">
                <a:ea typeface="宋体" panose="02010600030101010101" pitchFamily="2" charset="-122"/>
                <a:sym typeface="+mn-ea"/>
              </a:rPr>
              <a:t>    print('Precision: {:.3f}'.format(tp/(tp+fp)))</a:t>
            </a:r>
          </a:p>
          <a:p>
            <a:pPr marL="0" indent="0">
              <a:lnSpc>
                <a:spcPct val="170000"/>
              </a:lnSpc>
              <a:buNone/>
            </a:pPr>
            <a:r>
              <a:rPr lang="zh-CN" altLang="zh-CN" sz="1200" dirty="0">
                <a:ea typeface="宋体" panose="02010600030101010101" pitchFamily="2" charset="-122"/>
                <a:sym typeface="+mn-ea"/>
              </a:rPr>
              <a:t>    print('Recall: {:.3f}'.format(tp/(tp+fn)))</a:t>
            </a:r>
          </a:p>
          <a:p>
            <a:pPr marL="0" indent="0">
              <a:lnSpc>
                <a:spcPct val="170000"/>
              </a:lnSpc>
              <a:buNone/>
            </a:pPr>
            <a:r>
              <a:rPr lang="zh-CN" altLang="zh-CN" sz="1200" dirty="0">
                <a:ea typeface="宋体" panose="02010600030101010101" pitchFamily="2" charset="-122"/>
                <a:sym typeface="+mn-ea"/>
              </a:rPr>
              <a:t>    print('F1_score: {:.3f}'.format(2*(((tp/(tp+fp))*(tp/(tp+fn)))/((tp/(tp+fp))+(tp/(tp+fn))))))</a:t>
            </a:r>
          </a:p>
          <a:p>
            <a:pPr marL="0" indent="0">
              <a:lnSpc>
                <a:spcPct val="170000"/>
              </a:lnSpc>
              <a:buNone/>
            </a:pPr>
            <a:r>
              <a:rPr lang="zh-CN" altLang="zh-CN" sz="1200" dirty="0">
                <a:ea typeface="宋体" panose="02010600030101010101" pitchFamily="2" charset="-122"/>
                <a:sym typeface="+mn-ea"/>
              </a:rPr>
              <a:t># 显示模型评估分数</a:t>
            </a:r>
          </a:p>
          <a:p>
            <a:pPr marL="0" indent="0">
              <a:lnSpc>
                <a:spcPct val="170000"/>
              </a:lnSpc>
              <a:buNone/>
            </a:pPr>
            <a:r>
              <a:rPr lang="zh-CN" altLang="zh-CN" sz="1200" dirty="0">
                <a:ea typeface="宋体" panose="02010600030101010101" pitchFamily="2" charset="-122"/>
                <a:sym typeface="+mn-ea"/>
              </a:rPr>
              <a:t>show_metrics()</a:t>
            </a:r>
          </a:p>
          <a:p>
            <a:pPr marL="0" indent="0">
              <a:lnSpc>
                <a:spcPct val="170000"/>
              </a:lnSpc>
              <a:buNone/>
            </a:pPr>
            <a:r>
              <a:rPr lang="zh-CN" altLang="zh-CN" sz="1200" dirty="0">
                <a:ea typeface="宋体" panose="02010600030101010101" pitchFamily="2" charset="-122"/>
                <a:sym typeface="+mn-ea"/>
              </a:rPr>
              <a:t># 计算准确率，召回率，阈值用于可视化</a:t>
            </a:r>
          </a:p>
          <a:p>
            <a:pPr marL="0" indent="0">
              <a:lnSpc>
                <a:spcPct val="170000"/>
              </a:lnSpc>
              <a:buNone/>
            </a:pPr>
            <a:r>
              <a:rPr lang="zh-CN" altLang="zh-CN" sz="1200" dirty="0">
                <a:ea typeface="宋体" panose="02010600030101010101" pitchFamily="2" charset="-122"/>
                <a:sym typeface="+mn-ea"/>
              </a:rPr>
              <a:t>precision, recall, thresholds = precision_recall_curve(test_y, y_score)</a:t>
            </a:r>
          </a:p>
          <a:p>
            <a:pPr marL="0" indent="0">
              <a:lnSpc>
                <a:spcPct val="170000"/>
              </a:lnSpc>
              <a:buNone/>
            </a:pPr>
            <a:r>
              <a:rPr lang="zh-CN" altLang="zh-CN" sz="1200" dirty="0">
                <a:ea typeface="宋体" panose="02010600030101010101" pitchFamily="2" charset="-122"/>
                <a:sym typeface="+mn-ea"/>
              </a:rPr>
              <a:t>plot_precision_recall()</a:t>
            </a:r>
          </a:p>
        </p:txBody>
      </p:sp>
      <p:pic>
        <p:nvPicPr>
          <p:cNvPr id="3" name="图片 2"/>
          <p:cNvPicPr>
            <a:picLocks noChangeAspect="1"/>
          </p:cNvPicPr>
          <p:nvPr/>
        </p:nvPicPr>
        <p:blipFill>
          <a:blip r:embed="rId3"/>
          <a:stretch>
            <a:fillRect/>
          </a:stretch>
        </p:blipFill>
        <p:spPr>
          <a:xfrm>
            <a:off x="6395085" y="1584960"/>
            <a:ext cx="5438775" cy="4238625"/>
          </a:xfrm>
          <a:prstGeom prst="rect">
            <a:avLst/>
          </a:prstGeom>
        </p:spPr>
      </p:pic>
      <p:pic>
        <p:nvPicPr>
          <p:cNvPr id="4" name="图片 3"/>
          <p:cNvPicPr>
            <a:picLocks noChangeAspect="1"/>
          </p:cNvPicPr>
          <p:nvPr/>
        </p:nvPicPr>
        <p:blipFill>
          <a:blip r:embed="rId4"/>
          <a:stretch>
            <a:fillRect/>
          </a:stretch>
        </p:blipFill>
        <p:spPr>
          <a:xfrm>
            <a:off x="7011035" y="5919470"/>
            <a:ext cx="1276350" cy="504825"/>
          </a:xfrm>
          <a:prstGeom prst="rect">
            <a:avLst/>
          </a:prstGeom>
        </p:spPr>
      </p:pic>
    </p:spTree>
    <p:custDataLst>
      <p:tags r:id="rId1"/>
    </p:custData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机器学习中的可解释性</a:t>
            </a:r>
            <a:endParaRPr lang="zh-CN" dirty="0">
              <a:ea typeface="宋体" panose="02010600030101010101" pitchFamily="2" charset="-122"/>
            </a:endParaRPr>
          </a:p>
        </p:txBody>
      </p:sp>
      <p:sp>
        <p:nvSpPr>
          <p:cNvPr id="2" name="文本占位符 1"/>
          <p:cNvSpPr>
            <a:spLocks noGrp="1"/>
          </p:cNvSpPr>
          <p:nvPr>
            <p:ph type="body" idx="1"/>
          </p:nvPr>
        </p:nvSpPr>
        <p:spPr>
          <a:xfrm>
            <a:off x="525780" y="1341120"/>
            <a:ext cx="5817235" cy="5589270"/>
          </a:xfrm>
        </p:spPr>
        <p:txBody>
          <a:bodyPr>
            <a:normAutofit/>
          </a:bodyPr>
          <a:lstStyle/>
          <a:p>
            <a:pPr marL="0" indent="0">
              <a:lnSpc>
                <a:spcPct val="170000"/>
              </a:lnSpc>
              <a:buNone/>
            </a:pPr>
            <a:r>
              <a:rPr lang="zh-CN" altLang="zh-CN" sz="1200" dirty="0">
                <a:ea typeface="宋体" panose="02010600030101010101" pitchFamily="2" charset="-122"/>
                <a:sym typeface="+mn-ea"/>
              </a:rPr>
              <a:t># 显示模型中特征重要性</a:t>
            </a:r>
          </a:p>
          <a:p>
            <a:pPr marL="0" indent="0">
              <a:lnSpc>
                <a:spcPct val="170000"/>
              </a:lnSpc>
              <a:buNone/>
            </a:pPr>
            <a:r>
              <a:rPr lang="zh-CN" altLang="zh-CN" sz="1200" dirty="0">
                <a:ea typeface="宋体" panose="02010600030101010101" pitchFamily="2" charset="-122"/>
                <a:sym typeface="+mn-ea"/>
              </a:rPr>
              <a:t>coeffs = clf.coef_</a:t>
            </a:r>
          </a:p>
          <a:p>
            <a:pPr marL="0" indent="0">
              <a:lnSpc>
                <a:spcPct val="170000"/>
              </a:lnSpc>
              <a:buNone/>
            </a:pPr>
            <a:r>
              <a:rPr lang="zh-CN" altLang="zh-CN" sz="1200" dirty="0">
                <a:ea typeface="宋体" panose="02010600030101010101" pitchFamily="2" charset="-122"/>
                <a:sym typeface="+mn-ea"/>
              </a:rPr>
              <a:t>df_co = pd.DataFrame(np.transpose(abs(coeffs)), columns=["coef_"])</a:t>
            </a:r>
          </a:p>
          <a:p>
            <a:pPr marL="0" indent="0">
              <a:lnSpc>
                <a:spcPct val="170000"/>
              </a:lnSpc>
              <a:buNone/>
            </a:pPr>
            <a:r>
              <a:rPr lang="zh-CN" altLang="zh-CN" sz="1200" dirty="0">
                <a:ea typeface="宋体" panose="02010600030101010101" pitchFamily="2" charset="-122"/>
                <a:sym typeface="+mn-ea"/>
              </a:rPr>
              <a:t># 下标设置为Feature Name</a:t>
            </a:r>
          </a:p>
          <a:p>
            <a:pPr marL="0" indent="0">
              <a:lnSpc>
                <a:spcPct val="170000"/>
              </a:lnSpc>
              <a:buNone/>
            </a:pPr>
            <a:r>
              <a:rPr lang="zh-CN" altLang="zh-CN" sz="1200" dirty="0">
                <a:ea typeface="宋体" panose="02010600030101010101" pitchFamily="2" charset="-122"/>
                <a:sym typeface="+mn-ea"/>
              </a:rPr>
              <a:t>df_co.index = data.columns</a:t>
            </a:r>
          </a:p>
          <a:p>
            <a:pPr marL="0" indent="0">
              <a:lnSpc>
                <a:spcPct val="170000"/>
              </a:lnSpc>
              <a:buNone/>
            </a:pPr>
            <a:r>
              <a:rPr lang="zh-CN" altLang="zh-CN" sz="1200" dirty="0">
                <a:ea typeface="宋体" panose="02010600030101010101" pitchFamily="2" charset="-122"/>
                <a:sym typeface="+mn-ea"/>
              </a:rPr>
              <a:t>df_co.sort_values("coef_", ascending=True, inplace=True)</a:t>
            </a:r>
          </a:p>
          <a:p>
            <a:pPr marL="0" indent="0">
              <a:lnSpc>
                <a:spcPct val="170000"/>
              </a:lnSpc>
              <a:buNone/>
            </a:pPr>
            <a:r>
              <a:rPr lang="zh-CN" altLang="zh-CN" sz="1200" dirty="0">
                <a:ea typeface="宋体" panose="02010600030101010101" pitchFamily="2" charset="-122"/>
                <a:sym typeface="+mn-ea"/>
              </a:rPr>
              <a:t>df_co.coef_.plot(kind="barh")</a:t>
            </a:r>
          </a:p>
          <a:p>
            <a:pPr marL="0" indent="0">
              <a:lnSpc>
                <a:spcPct val="170000"/>
              </a:lnSpc>
              <a:buNone/>
            </a:pPr>
            <a:r>
              <a:rPr lang="zh-CN" altLang="zh-CN" sz="1200" dirty="0">
                <a:ea typeface="宋体" panose="02010600030101010101" pitchFamily="2" charset="-122"/>
                <a:sym typeface="+mn-ea"/>
              </a:rPr>
              <a:t>plt.title("Feature Importance")</a:t>
            </a:r>
          </a:p>
          <a:p>
            <a:pPr marL="0" indent="0">
              <a:lnSpc>
                <a:spcPct val="170000"/>
              </a:lnSpc>
              <a:buNone/>
            </a:pPr>
            <a:r>
              <a:rPr lang="zh-CN" altLang="zh-CN" sz="1200" dirty="0">
                <a:ea typeface="宋体" panose="02010600030101010101" pitchFamily="2" charset="-122"/>
                <a:sym typeface="+mn-ea"/>
              </a:rPr>
              <a:t>plt.show()</a:t>
            </a:r>
          </a:p>
        </p:txBody>
      </p:sp>
      <p:pic>
        <p:nvPicPr>
          <p:cNvPr id="5" name="图片 4"/>
          <p:cNvPicPr>
            <a:picLocks noChangeAspect="1"/>
          </p:cNvPicPr>
          <p:nvPr/>
        </p:nvPicPr>
        <p:blipFill>
          <a:blip r:embed="rId3"/>
          <a:stretch>
            <a:fillRect/>
          </a:stretch>
        </p:blipFill>
        <p:spPr>
          <a:xfrm>
            <a:off x="6079490" y="1631950"/>
            <a:ext cx="5928995" cy="3594100"/>
          </a:xfrm>
          <a:prstGeom prst="rect">
            <a:avLst/>
          </a:prstGeom>
        </p:spPr>
      </p:pic>
    </p:spTree>
    <p:custDataLst>
      <p:tags r:id="rId1"/>
    </p:custData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推荐系统中的可解释性</a:t>
            </a:r>
            <a:endParaRPr lang="zh-CN" dirty="0">
              <a:ea typeface="宋体" panose="02010600030101010101" pitchFamily="2" charset="-122"/>
            </a:endParaRPr>
          </a:p>
        </p:txBody>
      </p:sp>
      <p:sp>
        <p:nvSpPr>
          <p:cNvPr id="2" name="文本占位符 1"/>
          <p:cNvSpPr>
            <a:spLocks noGrp="1"/>
          </p:cNvSpPr>
          <p:nvPr>
            <p:ph type="body" idx="1"/>
          </p:nvPr>
        </p:nvSpPr>
        <p:spPr>
          <a:xfrm>
            <a:off x="819785" y="1704975"/>
            <a:ext cx="10387965" cy="4204335"/>
          </a:xfrm>
        </p:spPr>
        <p:txBody>
          <a:bodyPr>
            <a:normAutofit fontScale="77500" lnSpcReduction="10000"/>
          </a:bodyPr>
          <a:lstStyle/>
          <a:p>
            <a:pPr marL="0" indent="0">
              <a:lnSpc>
                <a:spcPct val="170000"/>
              </a:lnSpc>
              <a:buNone/>
            </a:pPr>
            <a:r>
              <a:rPr lang="zh-CN" altLang="zh-CN" sz="2200" dirty="0">
                <a:ea typeface="宋体" panose="02010600030101010101" pitchFamily="2" charset="-122"/>
                <a:sym typeface="+mn-ea"/>
              </a:rPr>
              <a:t>推荐系统中的可解释性：</a:t>
            </a:r>
          </a:p>
          <a:p>
            <a:pPr>
              <a:lnSpc>
                <a:spcPct val="170000"/>
              </a:lnSpc>
            </a:pPr>
            <a:r>
              <a:rPr lang="zh-CN" altLang="zh-CN" sz="2200" dirty="0">
                <a:ea typeface="宋体" panose="02010600030101010101" pitchFamily="2" charset="-122"/>
                <a:sym typeface="+mn-ea"/>
              </a:rPr>
              <a:t>以物品为媒介</a:t>
            </a:r>
          </a:p>
          <a:p>
            <a:pPr>
              <a:lnSpc>
                <a:spcPct val="170000"/>
              </a:lnSpc>
            </a:pPr>
            <a:r>
              <a:rPr lang="zh-CN" altLang="zh-CN" sz="2200" dirty="0">
                <a:ea typeface="宋体" panose="02010600030101010101" pitchFamily="2" charset="-122"/>
                <a:sym typeface="+mn-ea"/>
              </a:rPr>
              <a:t>以用户为媒介</a:t>
            </a:r>
          </a:p>
          <a:p>
            <a:pPr>
              <a:lnSpc>
                <a:spcPct val="170000"/>
              </a:lnSpc>
            </a:pPr>
            <a:r>
              <a:rPr lang="zh-CN" altLang="zh-CN" sz="2200" dirty="0">
                <a:ea typeface="宋体" panose="02010600030101010101" pitchFamily="2" charset="-122"/>
                <a:sym typeface="+mn-ea"/>
              </a:rPr>
              <a:t>以特征为媒介</a:t>
            </a:r>
          </a:p>
          <a:p>
            <a:pPr>
              <a:lnSpc>
                <a:spcPct val="170000"/>
              </a:lnSpc>
            </a:pPr>
            <a:r>
              <a:rPr lang="zh-CN" altLang="zh-CN" sz="2200" dirty="0">
                <a:ea typeface="宋体" panose="02010600030101010101" pitchFamily="2" charset="-122"/>
                <a:sym typeface="+mn-ea"/>
              </a:rPr>
              <a:t>对这三种媒介间的关联探索还不够</a:t>
            </a:r>
          </a:p>
          <a:p>
            <a:pPr marL="0" indent="0">
              <a:lnSpc>
                <a:spcPct val="170000"/>
              </a:lnSpc>
              <a:buNone/>
            </a:pPr>
            <a:r>
              <a:rPr lang="zh-CN" altLang="zh-CN" sz="2200" dirty="0">
                <a:ea typeface="宋体" panose="02010600030101010101" pitchFamily="2" charset="-122"/>
                <a:sym typeface="+mn-ea"/>
              </a:rPr>
              <a:t>模型的可解释性</a:t>
            </a:r>
          </a:p>
          <a:p>
            <a:pPr>
              <a:lnSpc>
                <a:spcPct val="170000"/>
              </a:lnSpc>
            </a:pPr>
            <a:r>
              <a:rPr lang="zh-CN" altLang="zh-CN" sz="2200" dirty="0">
                <a:ea typeface="宋体" panose="02010600030101010101" pitchFamily="2" charset="-122"/>
                <a:sym typeface="+mn-ea"/>
              </a:rPr>
              <a:t>线性模型</a:t>
            </a:r>
          </a:p>
          <a:p>
            <a:pPr>
              <a:lnSpc>
                <a:spcPct val="170000"/>
              </a:lnSpc>
            </a:pPr>
            <a:r>
              <a:rPr lang="zh-CN" altLang="zh-CN" sz="2200" dirty="0">
                <a:ea typeface="宋体" panose="02010600030101010101" pitchFamily="2" charset="-122"/>
                <a:sym typeface="+mn-ea"/>
              </a:rPr>
              <a:t>深度模型</a:t>
            </a:r>
            <a:r>
              <a:rPr lang="en-US" altLang="zh-CN" sz="2200" dirty="0">
                <a:ea typeface="宋体" panose="02010600030101010101" pitchFamily="2" charset="-122"/>
                <a:sym typeface="+mn-ea"/>
              </a:rPr>
              <a:t>DNN</a:t>
            </a:r>
            <a:endParaRPr lang="zh-CN" altLang="zh-CN" sz="2200" dirty="0">
              <a:ea typeface="宋体" panose="02010600030101010101" pitchFamily="2" charset="-122"/>
              <a:sym typeface="+mn-ea"/>
            </a:endParaRPr>
          </a:p>
          <a:p>
            <a:pPr marL="0" indent="0">
              <a:lnSpc>
                <a:spcPct val="170000"/>
              </a:lnSpc>
              <a:buNone/>
            </a:pPr>
            <a:endParaRPr lang="zh-CN" altLang="zh-CN" sz="2200" dirty="0">
              <a:ea typeface="宋体" panose="02010600030101010101" pitchFamily="2" charset="-122"/>
              <a:sym typeface="+mn-ea"/>
            </a:endParaRPr>
          </a:p>
          <a:p>
            <a:pPr marL="0" indent="0">
              <a:lnSpc>
                <a:spcPct val="170000"/>
              </a:lnSpc>
              <a:buNone/>
            </a:pPr>
            <a:endParaRPr lang="zh-CN" altLang="zh-CN" sz="2200" dirty="0">
              <a:ea typeface="宋体" panose="02010600030101010101" pitchFamily="2" charset="-122"/>
              <a:sym typeface="+mn-ea"/>
            </a:endParaRPr>
          </a:p>
        </p:txBody>
      </p:sp>
      <p:pic>
        <p:nvPicPr>
          <p:cNvPr id="4" name="图片 3"/>
          <p:cNvPicPr>
            <a:picLocks noChangeAspect="1"/>
          </p:cNvPicPr>
          <p:nvPr/>
        </p:nvPicPr>
        <p:blipFill>
          <a:blip r:embed="rId3"/>
          <a:stretch>
            <a:fillRect/>
          </a:stretch>
        </p:blipFill>
        <p:spPr>
          <a:xfrm>
            <a:off x="5101590" y="1776095"/>
            <a:ext cx="6610350" cy="4210050"/>
          </a:xfrm>
          <a:prstGeom prst="rect">
            <a:avLst/>
          </a:prstGeom>
        </p:spPr>
      </p:pic>
    </p:spTree>
    <p:custDataLst>
      <p:tags r:id="rId1"/>
    </p:custData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sym typeface="+mn-ea"/>
              </a:rPr>
              <a:t>可解释性的价值</a:t>
            </a:r>
            <a:endParaRPr lang="zh-CN" dirty="0">
              <a:ea typeface="宋体" panose="02010600030101010101" pitchFamily="2" charset="-122"/>
            </a:endParaRPr>
          </a:p>
        </p:txBody>
      </p:sp>
      <p:sp>
        <p:nvSpPr>
          <p:cNvPr id="2" name="文本占位符 1"/>
          <p:cNvSpPr>
            <a:spLocks noGrp="1"/>
          </p:cNvSpPr>
          <p:nvPr>
            <p:ph type="body" idx="1"/>
          </p:nvPr>
        </p:nvSpPr>
        <p:spPr>
          <a:xfrm>
            <a:off x="901700" y="1410335"/>
            <a:ext cx="10387965" cy="4204335"/>
          </a:xfrm>
        </p:spPr>
        <p:txBody>
          <a:bodyPr>
            <a:normAutofit/>
          </a:bodyPr>
          <a:lstStyle/>
          <a:p>
            <a:pPr marL="0" indent="0">
              <a:lnSpc>
                <a:spcPct val="170000"/>
              </a:lnSpc>
              <a:buNone/>
            </a:pPr>
            <a:r>
              <a:rPr lang="zh-CN" altLang="zh-CN" sz="2200" dirty="0">
                <a:ea typeface="宋体" panose="02010600030101010101" pitchFamily="2" charset="-122"/>
                <a:sym typeface="+mn-ea"/>
              </a:rPr>
              <a:t>让客户或者领导采用某种方案，理由往往不是因为计算机的结果</a:t>
            </a:r>
          </a:p>
          <a:p>
            <a:pPr marL="0" indent="0">
              <a:lnSpc>
                <a:spcPct val="170000"/>
              </a:lnSpc>
              <a:buNone/>
            </a:pPr>
            <a:r>
              <a:rPr lang="zh-CN" altLang="zh-CN" sz="2200" dirty="0">
                <a:ea typeface="宋体" panose="02010600030101010101" pitchFamily="2" charset="-122"/>
                <a:sym typeface="+mn-ea"/>
              </a:rPr>
              <a:t>而是基于某种可解释性的原因</a:t>
            </a:r>
          </a:p>
          <a:p>
            <a:pPr marL="0" indent="0">
              <a:lnSpc>
                <a:spcPct val="170000"/>
              </a:lnSpc>
              <a:buNone/>
            </a:pPr>
            <a:endParaRPr lang="zh-CN" altLang="zh-CN" sz="2200" dirty="0">
              <a:ea typeface="宋体" panose="02010600030101010101" pitchFamily="2" charset="-122"/>
              <a:sym typeface="+mn-ea"/>
            </a:endParaRPr>
          </a:p>
        </p:txBody>
      </p:sp>
      <p:pic>
        <p:nvPicPr>
          <p:cNvPr id="3" name="图片 2"/>
          <p:cNvPicPr>
            <a:picLocks noChangeAspect="1"/>
          </p:cNvPicPr>
          <p:nvPr/>
        </p:nvPicPr>
        <p:blipFill>
          <a:blip r:embed="rId3"/>
          <a:stretch>
            <a:fillRect/>
          </a:stretch>
        </p:blipFill>
        <p:spPr>
          <a:xfrm>
            <a:off x="2442210" y="3048635"/>
            <a:ext cx="6353810" cy="2860675"/>
          </a:xfrm>
          <a:prstGeom prst="rect">
            <a:avLst/>
          </a:prstGeom>
        </p:spPr>
      </p:pic>
    </p:spTree>
    <p:custDataLst>
      <p:tags r:id="rId1"/>
    </p:custData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可解释性的价值</a:t>
            </a:r>
            <a:endParaRPr lang="zh-CN" dirty="0">
              <a:ea typeface="宋体" panose="02010600030101010101" pitchFamily="2" charset="-122"/>
            </a:endParaRPr>
          </a:p>
        </p:txBody>
      </p:sp>
      <p:sp>
        <p:nvSpPr>
          <p:cNvPr id="2" name="文本占位符 1"/>
          <p:cNvSpPr>
            <a:spLocks noGrp="1"/>
          </p:cNvSpPr>
          <p:nvPr>
            <p:ph type="body" idx="1"/>
          </p:nvPr>
        </p:nvSpPr>
        <p:spPr>
          <a:xfrm>
            <a:off x="819785" y="1704975"/>
            <a:ext cx="10387965" cy="4204335"/>
          </a:xfrm>
        </p:spPr>
        <p:txBody>
          <a:bodyPr>
            <a:normAutofit/>
          </a:bodyPr>
          <a:lstStyle/>
          <a:p>
            <a:pPr marL="0" indent="0">
              <a:lnSpc>
                <a:spcPct val="170000"/>
              </a:lnSpc>
              <a:buNone/>
            </a:pPr>
            <a:r>
              <a:rPr lang="zh-CN" altLang="zh-CN" sz="2200" dirty="0">
                <a:ea typeface="宋体" panose="02010600030101010101" pitchFamily="2" charset="-122"/>
                <a:sym typeface="+mn-ea"/>
              </a:rPr>
              <a:t>可解释性：</a:t>
            </a:r>
          </a:p>
          <a:p>
            <a:pPr>
              <a:lnSpc>
                <a:spcPct val="170000"/>
              </a:lnSpc>
            </a:pPr>
            <a:r>
              <a:rPr lang="zh-CN" altLang="zh-CN" sz="2200" dirty="0">
                <a:ea typeface="宋体" panose="02010600030101010101" pitchFamily="2" charset="-122"/>
                <a:sym typeface="+mn-ea"/>
              </a:rPr>
              <a:t>增强推荐理由，更容易达成推荐</a:t>
            </a:r>
          </a:p>
          <a:p>
            <a:pPr>
              <a:lnSpc>
                <a:spcPct val="170000"/>
              </a:lnSpc>
            </a:pPr>
            <a:r>
              <a:rPr lang="zh-CN" altLang="zh-CN" sz="2200" dirty="0">
                <a:ea typeface="宋体" panose="02010600030101010101" pitchFamily="2" charset="-122"/>
                <a:sym typeface="+mn-ea"/>
              </a:rPr>
              <a:t>预测 </a:t>
            </a:r>
            <a:r>
              <a:rPr lang="en-US" altLang="zh-CN" sz="2200" dirty="0">
                <a:ea typeface="宋体" panose="02010600030101010101" pitchFamily="2" charset="-122"/>
                <a:sym typeface="+mn-ea"/>
              </a:rPr>
              <a:t>VS </a:t>
            </a:r>
            <a:r>
              <a:rPr lang="zh-CN" altLang="en-US" sz="2200" dirty="0">
                <a:ea typeface="宋体" panose="02010600030101010101" pitchFamily="2" charset="-122"/>
                <a:sym typeface="+mn-ea"/>
              </a:rPr>
              <a:t>预防</a:t>
            </a:r>
            <a:endParaRPr lang="zh-CN" altLang="zh-CN" sz="2200" dirty="0">
              <a:ea typeface="宋体" panose="02010600030101010101" pitchFamily="2" charset="-122"/>
              <a:sym typeface="+mn-ea"/>
            </a:endParaRPr>
          </a:p>
          <a:p>
            <a:pPr>
              <a:lnSpc>
                <a:spcPct val="170000"/>
              </a:lnSpc>
            </a:pPr>
            <a:r>
              <a:rPr lang="zh-CN" altLang="zh-CN" sz="2200" dirty="0">
                <a:ea typeface="宋体" panose="02010600030101010101" pitchFamily="2" charset="-122"/>
                <a:sym typeface="+mn-ea"/>
              </a:rPr>
              <a:t>产品（特征）设计上进行加强，而不仅是结果的预测</a:t>
            </a:r>
          </a:p>
          <a:p>
            <a:pPr>
              <a:lnSpc>
                <a:spcPct val="170000"/>
              </a:lnSpc>
            </a:pPr>
            <a:r>
              <a:rPr lang="zh-CN" altLang="zh-CN" sz="2200" dirty="0">
                <a:ea typeface="宋体" panose="02010600030101010101" pitchFamily="2" charset="-122"/>
                <a:sym typeface="+mn-ea"/>
              </a:rPr>
              <a:t>业务人员更容易操作 </a:t>
            </a:r>
            <a:r>
              <a:rPr lang="en-US" altLang="zh-CN" sz="2200" dirty="0">
                <a:ea typeface="宋体" panose="02010600030101010101" pitchFamily="2" charset="-122"/>
                <a:sym typeface="+mn-ea"/>
              </a:rPr>
              <a:t>VS </a:t>
            </a:r>
            <a:r>
              <a:rPr lang="zh-CN" altLang="en-US" sz="2200" dirty="0">
                <a:ea typeface="宋体" panose="02010600030101010101" pitchFamily="2" charset="-122"/>
                <a:sym typeface="+mn-ea"/>
              </a:rPr>
              <a:t>计算机处理</a:t>
            </a:r>
          </a:p>
          <a:p>
            <a:pPr>
              <a:lnSpc>
                <a:spcPct val="170000"/>
              </a:lnSpc>
            </a:pPr>
            <a:endParaRPr lang="zh-CN" altLang="zh-CN" sz="2200" dirty="0">
              <a:ea typeface="宋体" panose="02010600030101010101" pitchFamily="2" charset="-122"/>
              <a:sym typeface="+mn-ea"/>
            </a:endParaRPr>
          </a:p>
          <a:p>
            <a:pPr marL="0" indent="0">
              <a:lnSpc>
                <a:spcPct val="170000"/>
              </a:lnSpc>
              <a:buNone/>
            </a:pPr>
            <a:endParaRPr lang="zh-CN" altLang="zh-CN" sz="2200" dirty="0">
              <a:ea typeface="宋体" panose="02010600030101010101" pitchFamily="2" charset="-122"/>
              <a:sym typeface="+mn-ea"/>
            </a:endParaRPr>
          </a:p>
          <a:p>
            <a:pPr marL="0" indent="0">
              <a:lnSpc>
                <a:spcPct val="170000"/>
              </a:lnSpc>
              <a:buNone/>
            </a:pPr>
            <a:endParaRPr lang="zh-CN" altLang="zh-CN" sz="2200" dirty="0">
              <a:ea typeface="宋体" panose="02010600030101010101" pitchFamily="2" charset="-122"/>
              <a:sym typeface="+mn-ea"/>
            </a:endParaRPr>
          </a:p>
        </p:txBody>
      </p:sp>
    </p:spTree>
    <p:custDataLst>
      <p:tags r:id="rId1"/>
    </p:custData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GBDT+LR</a:t>
            </a:r>
            <a:r>
              <a:rPr lang="zh-CN" altLang="en-US" dirty="0">
                <a:ea typeface="宋体" panose="02010600030101010101" pitchFamily="2" charset="-122"/>
                <a:sym typeface="+mn-ea"/>
              </a:rPr>
              <a:t>算法</a:t>
            </a:r>
            <a:endPar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131" name="Content Placeholder 2"/>
          <p:cNvSpPr txBox="1">
            <a:spLocks noGrp="1"/>
          </p:cNvSpPr>
          <p:nvPr/>
        </p:nvSpPr>
        <p:spPr>
          <a:xfrm>
            <a:off x="769620" y="1249045"/>
            <a:ext cx="101752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Gradient Boosting Decision Tree</a:t>
            </a:r>
          </a:p>
          <a:p>
            <a:pPr marL="342900" indent="-342900" algn="just">
              <a:lnSpc>
                <a:spcPct val="150000"/>
              </a:lnSpc>
              <a:spcAft>
                <a:spcPts val="0"/>
              </a:spcAft>
              <a:buFont typeface="Arial" panose="020B0604020202020204" pitchFamily="34" charset="0"/>
              <a:buChar char="•"/>
            </a:pPr>
            <a:r>
              <a:rPr sz="18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回归树 Regression Decision Tree</a:t>
            </a:r>
          </a:p>
          <a:p>
            <a:pPr marL="0" indent="0" algn="just">
              <a:lnSpc>
                <a:spcPct val="150000"/>
              </a:lnSpc>
              <a:spcAft>
                <a:spcPts val="0"/>
              </a:spcAft>
              <a:buFont typeface="Arial" panose="020B0604020202020204" pitchFamily="34" charset="0"/>
              <a:buNone/>
            </a:pPr>
            <a:r>
              <a:rPr lang="en-US" sz="18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GBDT</a:t>
            </a:r>
            <a:r>
              <a:rPr lang="zh-CN" altLang="en-US" sz="18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由多棵</a:t>
            </a:r>
            <a:r>
              <a:rPr lang="en-US" altLang="zh-CN" sz="18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CART</a:t>
            </a:r>
            <a:r>
              <a:rPr lang="zh-CN" altLang="en-US" sz="18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回归树组成</a:t>
            </a:r>
            <a:r>
              <a:rPr lang="zh-CN" sz="18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，将累加所有树的结果作为最终结果</a:t>
            </a:r>
            <a:endParaRPr lang="en-US" altLang="zh-CN" sz="18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18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GBDT拟合的目标是一个梯度值（连续值，实数），所以在GBDT里，都是回归树。</a:t>
            </a:r>
            <a:endParaRPr sz="1800"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sz="1800" kern="100" dirty="0">
                <a:solidFill>
                  <a:schemeClr val="tx1"/>
                </a:solidFill>
                <a:latin typeface="PingFang SC" panose="020B0400000000000000" pitchFamily="34" charset="-122"/>
                <a:ea typeface="PingFang SC" panose="020B0400000000000000" pitchFamily="34" charset="-122"/>
                <a:cs typeface="Times New Roman" panose="02020603050405020304" pitchFamily="18" charset="0"/>
                <a:sym typeface="+mn-ea"/>
              </a:rPr>
              <a:t>GBDT用来做回归预测，调整后也可以用于分类</a:t>
            </a:r>
            <a:endParaRPr sz="1800"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梯度迭代 Gradient Boosting</a:t>
            </a:r>
          </a:p>
          <a:p>
            <a:pPr marL="0" indent="0" algn="just">
              <a:lnSpc>
                <a:spcPct val="150000"/>
              </a:lnSpc>
              <a:spcAft>
                <a:spcPts val="0"/>
              </a:spcAft>
              <a:buFont typeface="Arial" panose="020B0604020202020204" pitchFamily="34" charset="0"/>
              <a:buNone/>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Boosting，迭代，即通过迭代多棵树来共同决策</a:t>
            </a:r>
          </a:p>
          <a:p>
            <a:pPr marL="0" indent="0" algn="just">
              <a:lnSpc>
                <a:spcPct val="150000"/>
              </a:lnSpc>
              <a:spcAft>
                <a:spcPts val="0"/>
              </a:spcAft>
              <a:buFont typeface="Arial" panose="020B0604020202020204" pitchFamily="34" charset="0"/>
              <a:buNone/>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损失函数</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用于</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评价模型性能（一般为拟合程度+正则项）。最好的方法就是</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让</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损失函数沿着梯度方向下降</a:t>
            </a:r>
          </a:p>
          <a:p>
            <a:pPr marL="0" indent="0" algn="just">
              <a:lnSpc>
                <a:spcPct val="150000"/>
              </a:lnSpc>
              <a:spcAft>
                <a:spcPts val="0"/>
              </a:spcAft>
              <a:buFont typeface="Arial" panose="020B0604020202020204" pitchFamily="34" charset="0"/>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Gradient Boosting</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每一次建立模型是在之前模型损失函数的梯度下降方向</a:t>
            </a:r>
          </a:p>
        </p:txBody>
      </p:sp>
    </p:spTree>
    <p:custDataLst>
      <p:tags r:id="rId1"/>
    </p:custData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713105" y="1197610"/>
            <a:ext cx="5445125" cy="5146675"/>
          </a:xfrm>
          <a:prstGeom prst="rect">
            <a:avLst/>
          </a:prstGeom>
        </p:spPr>
      </p:pic>
      <p:pic>
        <p:nvPicPr>
          <p:cNvPr id="6" name="图片 5"/>
          <p:cNvPicPr>
            <a:picLocks noChangeAspect="1"/>
          </p:cNvPicPr>
          <p:nvPr/>
        </p:nvPicPr>
        <p:blipFill>
          <a:blip r:embed="rId3"/>
          <a:stretch>
            <a:fillRect/>
          </a:stretch>
        </p:blipFill>
        <p:spPr>
          <a:xfrm>
            <a:off x="6043930" y="1197610"/>
            <a:ext cx="5924550" cy="5199380"/>
          </a:xfrm>
          <a:prstGeom prst="rect">
            <a:avLst/>
          </a:prstGeom>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8fe4ad24-9086-41da-a219-2e3e46aebc77}"/>
</p:tagLst>
</file>

<file path=ppt/tags/tag1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e42f0dbe-1d58-4c1f-bfa7-8f3a70318130}"/>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6edb77bb-d4e9-499a-ad55-d969e8e7ac5f}"/>
</p:tagLst>
</file>

<file path=ppt/tags/tag2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1</TotalTime>
  <Words>7041</Words>
  <Application>Microsoft Office PowerPoint</Application>
  <PresentationFormat>宽屏</PresentationFormat>
  <Paragraphs>737</Paragraphs>
  <Slides>90</Slides>
  <Notes>51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90</vt:i4>
      </vt:variant>
    </vt:vector>
  </HeadingPairs>
  <TitlesOfParts>
    <vt:vector size="100" baseType="lpstr">
      <vt:lpstr>PingFang SC</vt:lpstr>
      <vt:lpstr>Roboto</vt:lpstr>
      <vt:lpstr>宋体</vt:lpstr>
      <vt:lpstr>Arial</vt:lpstr>
      <vt:lpstr>Calibri</vt:lpstr>
      <vt:lpstr>Calibri Light</vt:lpstr>
      <vt:lpstr>Helvetica</vt:lpstr>
      <vt:lpstr>Office 主题​​</vt:lpstr>
      <vt:lpstr>Equation.KSEE3</vt:lpstr>
      <vt:lpstr>Bitmap Image</vt:lpstr>
      <vt:lpstr>CTR预估算法与基于流行度的推荐 Lesson-05</vt:lpstr>
      <vt:lpstr>学习方法</vt:lpstr>
      <vt:lpstr>&gt;&gt;   今天的学习目标</vt:lpstr>
      <vt:lpstr>&gt;&gt;   今天的学习目标</vt:lpstr>
      <vt:lpstr>1/2 CTR模型算法</vt:lpstr>
      <vt:lpstr>FM与MF回顾</vt:lpstr>
      <vt:lpstr>GBDT+LR算法</vt:lpstr>
      <vt:lpstr>GBDT+LR算法</vt:lpstr>
      <vt:lpstr>GBDT+LR算法</vt:lpstr>
      <vt:lpstr>GBDT+LR算法</vt:lpstr>
      <vt:lpstr>GBDT+LR算法</vt:lpstr>
      <vt:lpstr>GBDT+LR算法</vt:lpstr>
      <vt:lpstr>GBDT+LR算法</vt:lpstr>
      <vt:lpstr>GBDT+LR算法</vt:lpstr>
      <vt:lpstr>GBDT+LR算法</vt:lpstr>
      <vt:lpstr>GBDT+LR算法</vt:lpstr>
      <vt:lpstr>GBDT+LR算法</vt:lpstr>
      <vt:lpstr>GBDT+LR算法</vt:lpstr>
      <vt:lpstr>GBDT+LR算法</vt:lpstr>
      <vt:lpstr>GBDT+LR算法Demo</vt:lpstr>
      <vt:lpstr>GBDT+LR算法Demo</vt:lpstr>
      <vt:lpstr>GBDT+LR算法Demo</vt:lpstr>
      <vt:lpstr>GBDT+LR算法（Summary）</vt:lpstr>
      <vt:lpstr>GBDT算法</vt:lpstr>
      <vt:lpstr>GBDT算法</vt:lpstr>
      <vt:lpstr>GBDT算法</vt:lpstr>
      <vt:lpstr>GBDT算法</vt:lpstr>
      <vt:lpstr>GBDT+LR算法</vt:lpstr>
      <vt:lpstr>Wide &amp; Deep算法</vt:lpstr>
      <vt:lpstr>Wide &amp; Deep算法</vt:lpstr>
      <vt:lpstr>Wide &amp; Deep算法</vt:lpstr>
      <vt:lpstr>Wide &amp; Deep算法</vt:lpstr>
      <vt:lpstr>Wide &amp; Deep算法</vt:lpstr>
      <vt:lpstr>Wide &amp; Deep工具</vt:lpstr>
      <vt:lpstr>Wide &amp; Deep工具</vt:lpstr>
      <vt:lpstr>Wide &amp; Deep工具</vt:lpstr>
      <vt:lpstr>CTR模型回顾</vt:lpstr>
      <vt:lpstr>CTR模型回顾</vt:lpstr>
      <vt:lpstr>CTR模型回顾</vt:lpstr>
      <vt:lpstr>CTR模型回顾</vt:lpstr>
      <vt:lpstr>CTR模型回顾</vt:lpstr>
      <vt:lpstr>CTR模型回顾</vt:lpstr>
      <vt:lpstr>CTR模型回顾</vt:lpstr>
      <vt:lpstr>NFM算法</vt:lpstr>
      <vt:lpstr>NFM算法</vt:lpstr>
      <vt:lpstr>NFM算法</vt:lpstr>
      <vt:lpstr>NFM工具</vt:lpstr>
      <vt:lpstr>NFM工具</vt:lpstr>
      <vt:lpstr>Summary</vt:lpstr>
      <vt:lpstr>2/2  基于流行度的推荐</vt:lpstr>
      <vt:lpstr>认知流行度</vt:lpstr>
      <vt:lpstr>认知流行度</vt:lpstr>
      <vt:lpstr>认知流行度</vt:lpstr>
      <vt:lpstr>认知流行度</vt:lpstr>
      <vt:lpstr>认知流行度</vt:lpstr>
      <vt:lpstr>认知流行度</vt:lpstr>
      <vt:lpstr>基于流行度的推荐</vt:lpstr>
      <vt:lpstr>基于流行度的推荐</vt:lpstr>
      <vt:lpstr>基于流行度的推荐</vt:lpstr>
      <vt:lpstr>基于流行度的推荐</vt:lpstr>
      <vt:lpstr>基于流行度的推荐</vt:lpstr>
      <vt:lpstr>Summary(流行度)</vt:lpstr>
      <vt:lpstr>Summary(流行度)</vt:lpstr>
      <vt:lpstr>推荐系统架构</vt:lpstr>
      <vt:lpstr>推荐系统架构</vt:lpstr>
      <vt:lpstr>推荐系统架构</vt:lpstr>
      <vt:lpstr>推荐系统架构</vt:lpstr>
      <vt:lpstr>推荐系统架构</vt:lpstr>
      <vt:lpstr>推荐系统架构</vt:lpstr>
      <vt:lpstr>推荐系统架构</vt:lpstr>
      <vt:lpstr>推荐系统架构</vt:lpstr>
      <vt:lpstr>推荐系统架构</vt:lpstr>
      <vt:lpstr>Thinking&amp;Action</vt:lpstr>
      <vt:lpstr>Thinking&amp;Action</vt:lpstr>
      <vt:lpstr>Summary</vt:lpstr>
      <vt:lpstr>Summary</vt:lpstr>
      <vt:lpstr>Summary</vt:lpstr>
      <vt:lpstr>Summary</vt:lpstr>
      <vt:lpstr>Summary</vt:lpstr>
      <vt:lpstr>Thank You Using data to solve problems</vt:lpstr>
      <vt:lpstr>机器学习中的可解释性</vt:lpstr>
      <vt:lpstr>机器学习中的可解释性</vt:lpstr>
      <vt:lpstr>机器学习中的可解释性</vt:lpstr>
      <vt:lpstr>机器学习中的可解释性</vt:lpstr>
      <vt:lpstr>机器学习中的可解释性</vt:lpstr>
      <vt:lpstr>机器学习中的可解释性</vt:lpstr>
      <vt:lpstr>推荐系统中的可解释性</vt:lpstr>
      <vt:lpstr>可解释性的价值</vt:lpstr>
      <vt:lpstr>可解释性的价值</vt:lpstr>
      <vt:lpstr>工作中的应用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Chen Yang</cp:lastModifiedBy>
  <cp:revision>2116</cp:revision>
  <dcterms:created xsi:type="dcterms:W3CDTF">2019-08-30T07:48:00Z</dcterms:created>
  <dcterms:modified xsi:type="dcterms:W3CDTF">2020-09-13T11:38:18Z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